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257" r:id="rId4"/>
    <p:sldId id="258" r:id="rId5"/>
    <p:sldId id="259" r:id="rId6"/>
    <p:sldId id="260" r:id="rId7"/>
    <p:sldId id="261" r:id="rId8"/>
    <p:sldId id="262" r:id="rId9"/>
    <p:sldId id="263" r:id="rId10"/>
    <p:sldId id="265" r:id="rId11"/>
    <p:sldId id="264"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02" d="100"/>
          <a:sy n="102" d="100"/>
        </p:scale>
        <p:origin x="-102"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E3ECD83-BAF2-495C-93E5-4DCD53B57F66}" type="datetimeFigureOut">
              <a:rPr lang="en-US" altLang="ja-JP"/>
              <a:pPr/>
              <a:t>7/22/2016</a:t>
            </a:fld>
            <a:endParaRPr lang="en-US" altLang="ja-JP"/>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046C364-6C36-4779-BD8B-1D34E470B7F4}" type="slidenum">
              <a:rPr lang="en-US" altLang="ja-JP"/>
              <a:pPr/>
              <a:t>‹#›</a:t>
            </a:fld>
            <a:endParaRPr lang="en-US" altLang="ja-JP"/>
          </a:p>
        </p:txBody>
      </p:sp>
    </p:spTree>
    <p:extLst>
      <p:ext uri="{BB962C8B-B14F-4D97-AF65-F5344CB8AC3E}">
        <p14:creationId xmlns:p14="http://schemas.microsoft.com/office/powerpoint/2010/main" val="7683531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ja-JP" smtClean="0"/>
          </a:p>
        </p:txBody>
      </p:sp>
      <p:sp>
        <p:nvSpPr>
          <p:cNvPr id="1843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endParaRPr lang="ja-JP" altLang="ja-JP" smtClean="0"/>
          </a:p>
        </p:txBody>
      </p:sp>
      <p:sp>
        <p:nvSpPr>
          <p:cNvPr id="1843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fld id="{695BA362-15C1-4C10-AAA0-97EDC3592AD6}" type="datetime8">
              <a:rPr lang="en-US" altLang="ja-JP">
                <a:solidFill>
                  <a:srgbClr val="FFFFFF"/>
                </a:solidFill>
                <a:sym typeface="Calibri" pitchFamily="34" charset="0"/>
              </a:rPr>
              <a:pPr>
                <a:buSzPct val="100000"/>
              </a:pPr>
              <a:t>7/22/2016 4:28 PM</a:t>
            </a:fld>
            <a:endParaRPr lang="en-US" altLang="ja-JP">
              <a:solidFill>
                <a:srgbClr val="FFFFFF"/>
              </a:solidFill>
              <a:sym typeface="Calibri" pitchFamily="34" charset="0"/>
            </a:endParaRPr>
          </a:p>
        </p:txBody>
      </p:sp>
      <p:sp>
        <p:nvSpPr>
          <p:cNvPr id="18438" name="Footer Placeholder 5"/>
          <p:cNvSpPr>
            <a:spLocks noGrp="1"/>
          </p:cNvSpPr>
          <p:nvPr>
            <p:ph type="ftr" sz="quarter" idx="4"/>
          </p:nvPr>
        </p:nvSpPr>
        <p:spPr bwMode="auto">
          <a:xfrm>
            <a:off x="0" y="8685213"/>
            <a:ext cx="6172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buSzPct val="100000"/>
            </a:pPr>
            <a:r>
              <a:rPr lang="en-US" altLang="ja-JP" sz="500" smtClean="0">
                <a:solidFill>
                  <a:srgbClr val="000000"/>
                </a:solidFill>
                <a:sym typeface="Calibri" pitchFamily="34" charset="0"/>
              </a:rPr>
              <a:t>© 2007 Microsoft Corporation. All rights reserved. Microsoft</a:t>
            </a:r>
            <a:r>
              <a:rPr lang="ja-JP" altLang="en-US" sz="500" smtClean="0">
                <a:solidFill>
                  <a:srgbClr val="000000"/>
                </a:solidFill>
                <a:sym typeface="Calibri" pitchFamily="34" charset="0"/>
              </a:rPr>
              <a:t>、</a:t>
            </a:r>
            <a:r>
              <a:rPr lang="en-US" altLang="ja-JP" sz="500" smtClean="0">
                <a:solidFill>
                  <a:srgbClr val="000000"/>
                </a:solidFill>
                <a:sym typeface="Calibri" pitchFamily="34" charset="0"/>
              </a:rPr>
              <a:t>Windows</a:t>
            </a:r>
            <a:r>
              <a:rPr lang="ja-JP" altLang="en-US" sz="500" smtClean="0">
                <a:solidFill>
                  <a:srgbClr val="000000"/>
                </a:solidFill>
                <a:sym typeface="Calibri" pitchFamily="34" charset="0"/>
              </a:rPr>
              <a:t>、</a:t>
            </a:r>
            <a:r>
              <a:rPr lang="en-US" altLang="ja-JP" sz="500" smtClean="0">
                <a:solidFill>
                  <a:srgbClr val="000000"/>
                </a:solidFill>
                <a:sym typeface="Calibri" pitchFamily="34" charset="0"/>
              </a:rPr>
              <a:t>Windows Vista</a:t>
            </a:r>
            <a:r>
              <a:rPr lang="ja-JP" altLang="en-US" sz="500" smtClean="0">
                <a:solidFill>
                  <a:srgbClr val="000000"/>
                </a:solidFill>
                <a:sym typeface="Calibri" pitchFamily="34" charset="0"/>
              </a:rPr>
              <a:t>、およびその他の製品名は、米国およびその他の国における登録商標または商標 です。</a:t>
            </a:r>
          </a:p>
          <a:p>
            <a:pPr fontAlgn="base">
              <a:spcBef>
                <a:spcPct val="0"/>
              </a:spcBef>
              <a:spcAft>
                <a:spcPct val="0"/>
              </a:spcAft>
              <a:buSzPct val="100000"/>
            </a:pPr>
            <a:r>
              <a:rPr lang="ja-JP" altLang="en-US" sz="500" smtClean="0">
                <a:solidFill>
                  <a:srgbClr val="000000"/>
                </a:solidFill>
                <a:sym typeface="Calibri" pitchFamily="34" charset="0"/>
              </a:rPr>
              <a:t>ここに示す情報は参照だけを目的とし、発表時点での </a:t>
            </a:r>
            <a:r>
              <a:rPr lang="en-US" altLang="ja-JP" sz="500" smtClean="0">
                <a:solidFill>
                  <a:srgbClr val="000000"/>
                </a:solidFill>
                <a:sym typeface="Calibri" pitchFamily="34" charset="0"/>
              </a:rPr>
              <a:t>Microsoft Corporation </a:t>
            </a:r>
            <a:r>
              <a:rPr lang="ja-JP" altLang="en-US" sz="500" smtClean="0">
                <a:solidFill>
                  <a:srgbClr val="000000"/>
                </a:solidFill>
                <a:sym typeface="Calibri" pitchFamily="34" charset="0"/>
              </a:rPr>
              <a:t>の見解を表します。  </a:t>
            </a:r>
            <a:r>
              <a:rPr lang="en-US" altLang="ja-JP" sz="500" smtClean="0">
                <a:solidFill>
                  <a:srgbClr val="000000"/>
                </a:solidFill>
                <a:sym typeface="Calibri" pitchFamily="34" charset="0"/>
              </a:rPr>
              <a:t>Microsoft </a:t>
            </a:r>
            <a:r>
              <a:rPr lang="ja-JP" altLang="en-US" sz="500" smtClean="0">
                <a:solidFill>
                  <a:srgbClr val="000000"/>
                </a:solidFill>
                <a:sym typeface="Calibri" pitchFamily="34" charset="0"/>
              </a:rPr>
              <a:t>は変化する市況に対応する必要があり、この発表は </a:t>
            </a:r>
            <a:r>
              <a:rPr lang="en-US" altLang="ja-JP" sz="500" smtClean="0">
                <a:solidFill>
                  <a:srgbClr val="000000"/>
                </a:solidFill>
                <a:sym typeface="Calibri" pitchFamily="34" charset="0"/>
              </a:rPr>
              <a:t>Microsoft </a:t>
            </a:r>
            <a:r>
              <a:rPr lang="ja-JP" altLang="en-US" sz="500" smtClean="0">
                <a:solidFill>
                  <a:srgbClr val="000000"/>
                </a:solidFill>
                <a:sym typeface="Calibri" pitchFamily="34" charset="0"/>
              </a:rPr>
              <a:t>のコミットメントとして解釈されるものではありません。また </a:t>
            </a:r>
            <a:r>
              <a:rPr lang="en-US" altLang="ja-JP" sz="500" smtClean="0">
                <a:solidFill>
                  <a:srgbClr val="000000"/>
                </a:solidFill>
                <a:sym typeface="Calibri" pitchFamily="34" charset="0"/>
              </a:rPr>
              <a:t>Microsoft </a:t>
            </a:r>
            <a:r>
              <a:rPr lang="ja-JP" altLang="en-US" sz="500" smtClean="0">
                <a:solidFill>
                  <a:srgbClr val="000000"/>
                </a:solidFill>
                <a:sym typeface="Calibri" pitchFamily="34" charset="0"/>
              </a:rPr>
              <a:t>はこの発表日以降に提供されるあらゆる情報について、その正確性を保証できるものではありません。  </a:t>
            </a:r>
            <a:br>
              <a:rPr lang="ja-JP" altLang="en-US" sz="500" smtClean="0">
                <a:solidFill>
                  <a:srgbClr val="000000"/>
                </a:solidFill>
                <a:sym typeface="Calibri" pitchFamily="34" charset="0"/>
              </a:rPr>
            </a:br>
            <a:r>
              <a:rPr lang="en-US" altLang="ja-JP" sz="500" smtClean="0">
                <a:solidFill>
                  <a:srgbClr val="000000"/>
                </a:solidFill>
                <a:sym typeface="Calibri" pitchFamily="34" charset="0"/>
              </a:rPr>
              <a:t>Microsoft </a:t>
            </a:r>
            <a:r>
              <a:rPr lang="ja-JP" altLang="en-US" sz="500" smtClean="0">
                <a:solidFill>
                  <a:srgbClr val="000000"/>
                </a:solidFill>
                <a:sym typeface="Calibri" pitchFamily="34" charset="0"/>
              </a:rPr>
              <a:t>はここに示される情報について、明示、黙示、または法令を問わず保証をしません。</a:t>
            </a:r>
          </a:p>
        </p:txBody>
      </p:sp>
      <p:sp>
        <p:nvSpPr>
          <p:cNvPr id="18439" name="Slide Number Placeholder 6"/>
          <p:cNvSpPr>
            <a:spLocks noGrp="1"/>
          </p:cNvSpPr>
          <p:nvPr>
            <p:ph type="sldNum" sz="quarter" idx="5"/>
          </p:nvPr>
        </p:nvSpPr>
        <p:spPr bwMode="auto">
          <a:xfrm>
            <a:off x="6172200" y="8685213"/>
            <a:ext cx="6842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SzPct val="100000"/>
            </a:pPr>
            <a:fld id="{E2004F81-F40C-418B-B611-63A8081D9277}" type="slidenum">
              <a:rPr lang="en-US" altLang="ja-JP">
                <a:solidFill>
                  <a:srgbClr val="FFFFFF"/>
                </a:solidFill>
                <a:sym typeface="Calibri" pitchFamily="34" charset="0"/>
              </a:rPr>
              <a:pPr>
                <a:buSzPct val="100000"/>
              </a:pPr>
              <a:t>1</a:t>
            </a:fld>
            <a:endParaRPr lang="en-US" altLang="ja-JP">
              <a:solidFill>
                <a:srgbClr val="FFFFFF"/>
              </a:solidFill>
              <a:sym typeface="Calibri" pitchFamily="34" charset="0"/>
            </a:endParaRPr>
          </a:p>
        </p:txBody>
      </p:sp>
    </p:spTree>
    <p:extLst>
      <p:ext uri="{BB962C8B-B14F-4D97-AF65-F5344CB8AC3E}">
        <p14:creationId xmlns:p14="http://schemas.microsoft.com/office/powerpoint/2010/main" val="409760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7046C364-6C36-4779-BD8B-1D34E470B7F4}" type="slidenum">
              <a:rPr lang="en-US" altLang="ja-JP" smtClean="0"/>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マスター サブタイトルの書式設定</a:t>
            </a:r>
            <a:endParaRPr lang="en-US" dirty="0"/>
          </a:p>
        </p:txBody>
      </p:sp>
    </p:spTree>
    <p:extLst>
      <p:ext uri="{BB962C8B-B14F-4D97-AF65-F5344CB8AC3E}">
        <p14:creationId xmlns:p14="http://schemas.microsoft.com/office/powerpoint/2010/main" val="192424211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マスター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34489690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ja-JP" altLang="en-US" smtClean="0"/>
              <a:t>マスター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ja-JP" altLang="en-US" smtClean="0"/>
              <a:t>マスター テキストの書式設定</a:t>
            </a:r>
          </a:p>
        </p:txBody>
      </p:sp>
    </p:spTree>
    <p:extLst>
      <p:ext uri="{BB962C8B-B14F-4D97-AF65-F5344CB8AC3E}">
        <p14:creationId xmlns:p14="http://schemas.microsoft.com/office/powerpoint/2010/main" val="1854412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ja-JP" altLang="en-US" smtClean="0"/>
              <a:t>マスター テキストの書式設定</a:t>
            </a:r>
          </a:p>
        </p:txBody>
      </p:sp>
    </p:spTree>
    <p:extLst>
      <p:ext uri="{BB962C8B-B14F-4D97-AF65-F5344CB8AC3E}">
        <p14:creationId xmlns:p14="http://schemas.microsoft.com/office/powerpoint/2010/main" val="14294828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754935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ja-JP" altLang="en-US" smtClean="0"/>
              <a:t>マスター テキストの書式設定</a:t>
            </a:r>
          </a:p>
        </p:txBody>
      </p:sp>
    </p:spTree>
    <p:extLst>
      <p:ext uri="{BB962C8B-B14F-4D97-AF65-F5344CB8AC3E}">
        <p14:creationId xmlns:p14="http://schemas.microsoft.com/office/powerpoint/2010/main" val="36635967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29773882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394989301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1000904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extLst>
      <p:ext uri="{BB962C8B-B14F-4D97-AF65-F5344CB8AC3E}">
        <p14:creationId xmlns:p14="http://schemas.microsoft.com/office/powerpoint/2010/main" val="10272721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23402580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101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039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ja-JP" altLang="en-US" smtClean="0"/>
              <a:t>マスター タイトルの書式設定</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9" r:id="rId10"/>
    <p:sldLayoutId id="2147483690" r:id="rId11"/>
    <p:sldLayoutId id="2147483687" r:id="rId12"/>
  </p:sldLayoutIdLst>
  <p:transition>
    <p:fade/>
  </p:transition>
  <p:txStyles>
    <p:titleStyle>
      <a:lvl1pPr algn="l" defTabSz="912813" rtl="0" eaLnBrk="1" fontAlgn="base" hangingPunct="1">
        <a:lnSpc>
          <a:spcPct val="90000"/>
        </a:lnSpc>
        <a:spcBef>
          <a:spcPct val="0"/>
        </a:spcBef>
        <a:spcAft>
          <a:spcPct val="0"/>
        </a:spcAft>
        <a:defRPr kumimoji="1"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2pPr>
      <a:lvl3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3pPr>
      <a:lvl4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4pPr>
      <a:lvl5pPr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kumimoji="1" sz="4800">
          <a:solidFill>
            <a:schemeClr val="tx1"/>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5"/>
        </a:buBlip>
        <a:defRPr kumimoji="1" sz="3200"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6"/>
        </a:buBlip>
        <a:defRPr kumimoji="1" sz="2800" kern="1200">
          <a:solidFill>
            <a:schemeClr val="tx1"/>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6"/>
        </a:buBlip>
        <a:defRPr kumimoji="1" sz="2400" kern="1200">
          <a:solidFill>
            <a:schemeClr val="tx1"/>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6"/>
        </a:buBlip>
        <a:defRPr kumimoji="1" sz="2400"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6"/>
        </a:buBlip>
        <a:defRPr kumimoji="1"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Tree>
  </p:cSld>
  <p:clrMap bg1="lt1" tx1="dk1" bg2="lt2" tx2="dk2" accent1="accent1" accent2="accent2" accent3="accent3" accent4="accent4" accent5="accent5" accent6="accent6" hlink="hlink" folHlink="folHlink"/>
  <p:sldLayoutIdLst>
    <p:sldLayoutId id="2147483688" r:id="rId1"/>
  </p:sldLayoutIdLst>
  <p:transition>
    <p:fade/>
  </p:transition>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fontAlgn="base">
        <a:lnSpc>
          <a:spcPct val="90000"/>
        </a:lnSpc>
        <a:spcBef>
          <a:spcPct val="20000"/>
        </a:spcBef>
        <a:spcAft>
          <a:spcPct val="0"/>
        </a:spcAft>
        <a:buFont typeface="Arial"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31" y="1772816"/>
            <a:ext cx="8261350" cy="1523495"/>
          </a:xfrm>
        </p:spPr>
        <p:txBody>
          <a:bodyPr/>
          <a:lstStyle/>
          <a:p>
            <a:pPr algn="ctr" defTabSz="914363" fontAlgn="auto">
              <a:spcAft>
                <a:spcPts val="0"/>
              </a:spcAft>
              <a:defRPr/>
            </a:pPr>
            <a:r>
              <a:rPr lang="ja-JP" altLang="en-US" sz="4800" dirty="0" smtClean="0">
                <a:latin typeface="HGS創英角ﾎﾟｯﾌﾟ体" panose="040B0A00000000000000" pitchFamily="50" charset="-128"/>
                <a:ea typeface="HGS創英角ﾎﾟｯﾌﾟ体" panose="040B0A00000000000000" pitchFamily="50" charset="-128"/>
                <a:cs typeface="Meiryo UI" pitchFamily="50" charset="-128"/>
              </a:rPr>
              <a:t>スルーフィード転造のお話</a:t>
            </a:r>
            <a:r>
              <a:rPr lang="en-US" altLang="ja-JP" sz="4800" dirty="0" smtClean="0">
                <a:latin typeface="HGS創英角ﾎﾟｯﾌﾟ体" panose="040B0A00000000000000" pitchFamily="50" charset="-128"/>
                <a:ea typeface="HGS創英角ﾎﾟｯﾌﾟ体" panose="040B0A00000000000000" pitchFamily="50" charset="-128"/>
                <a:cs typeface="Meiryo UI" pitchFamily="50" charset="-128"/>
              </a:rPr>
              <a:t/>
            </a:r>
            <a:br>
              <a:rPr lang="en-US" altLang="ja-JP" sz="4800" dirty="0" smtClean="0">
                <a:latin typeface="HGS創英角ﾎﾟｯﾌﾟ体" panose="040B0A00000000000000" pitchFamily="50" charset="-128"/>
                <a:ea typeface="HGS創英角ﾎﾟｯﾌﾟ体" panose="040B0A00000000000000" pitchFamily="50" charset="-128"/>
                <a:cs typeface="Meiryo UI" pitchFamily="50" charset="-128"/>
              </a:rPr>
            </a:br>
            <a:r>
              <a:rPr lang="ja-JP" altLang="en-US" sz="3600" dirty="0" smtClean="0">
                <a:latin typeface="HGS創英角ﾎﾟｯﾌﾟ体" panose="040B0A00000000000000" pitchFamily="50" charset="-128"/>
                <a:ea typeface="HGS創英角ﾎﾟｯﾌﾟ体" panose="040B0A00000000000000" pitchFamily="50" charset="-128"/>
                <a:cs typeface="Meiryo UI" pitchFamily="50" charset="-128"/>
              </a:rPr>
              <a:t>～鉛レス硫黄快削鋼編～</a:t>
            </a:r>
            <a:endParaRPr sz="3600" dirty="0">
              <a:latin typeface="HGS創英角ﾎﾟｯﾌﾟ体" panose="040B0A00000000000000" pitchFamily="50" charset="-128"/>
              <a:ea typeface="HGS創英角ﾎﾟｯﾌﾟ体" panose="040B0A00000000000000" pitchFamily="50" charset="-128"/>
              <a:cs typeface="Meiryo UI" pitchFamily="50" charset="-128"/>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5601" y="2704367"/>
            <a:ext cx="5495925" cy="2352675"/>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3382397" y="3024655"/>
            <a:ext cx="5495925" cy="2352675"/>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5601" y="3089412"/>
            <a:ext cx="5495925" cy="2352675"/>
          </a:xfrm>
          <a:prstGeom prst="rect">
            <a:avLst/>
          </a:prstGeom>
        </p:spPr>
      </p:pic>
      <p:sp>
        <p:nvSpPr>
          <p:cNvPr id="2" name="タイトル 1"/>
          <p:cNvSpPr>
            <a:spLocks noGrp="1"/>
          </p:cNvSpPr>
          <p:nvPr>
            <p:ph type="ctrTitle"/>
          </p:nvPr>
        </p:nvSpPr>
        <p:spPr>
          <a:xfrm>
            <a:off x="1043608" y="332656"/>
            <a:ext cx="7043208" cy="1008112"/>
          </a:xfrm>
        </p:spPr>
        <p:txBody>
          <a:bodyPr/>
          <a:lstStyle/>
          <a:p>
            <a:r>
              <a:rPr kumimoji="1" lang="ja-JP" altLang="en-US" dirty="0" smtClean="0">
                <a:latin typeface="HGS創英角ﾎﾟｯﾌﾟ体" panose="040B0A00000000000000" pitchFamily="50" charset="-128"/>
                <a:ea typeface="HGS創英角ﾎﾟｯﾌﾟ体" panose="040B0A00000000000000" pitchFamily="50" charset="-128"/>
              </a:rPr>
              <a:t>転造とは？</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467544" y="1502688"/>
            <a:ext cx="3366627" cy="5078313"/>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材料に力を加えて盛り上げて</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成型する加工方法です。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たとえばネジ形状の製品を加工</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する際は、切削加工と転造加工</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とでは大きな違いがあります。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切削加工でネジ形状を加工する</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と、切粉がでる上に、金属組織が</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切断されてしまいます。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転造加工でネジ形状を加工する</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と、材料を盛り上げて成型するの</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で、材料が無駄になりません。</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また、金属組織は切断されない</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err="1" smtClean="0">
                <a:latin typeface="HGP創英角ﾎﾟｯﾌﾟ体" panose="040B0A00000000000000" pitchFamily="50" charset="-128"/>
                <a:ea typeface="HGP創英角ﾎﾟｯﾌﾟ体" panose="040B0A00000000000000" pitchFamily="50" charset="-128"/>
              </a:rPr>
              <a:t>の</a:t>
            </a:r>
            <a:r>
              <a:rPr kumimoji="1" lang="ja-JP" altLang="en-US" dirty="0" err="1">
                <a:latin typeface="HGP創英角ﾎﾟｯﾌﾟ体" panose="040B0A00000000000000" pitchFamily="50" charset="-128"/>
                <a:ea typeface="HGP創英角ﾎﾟｯﾌﾟ体" panose="040B0A00000000000000" pitchFamily="50" charset="-128"/>
              </a:rPr>
              <a:t>で</a:t>
            </a:r>
            <a:r>
              <a:rPr kumimoji="1" lang="ja-JP" altLang="en-US" dirty="0" smtClean="0">
                <a:latin typeface="HGP創英角ﾎﾟｯﾌﾟ体" panose="040B0A00000000000000" pitchFamily="50" charset="-128"/>
                <a:ea typeface="HGP創英角ﾎﾟｯﾌﾟ体" panose="040B0A00000000000000" pitchFamily="50" charset="-128"/>
              </a:rPr>
              <a:t>表面の硬さが増します。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556" y="1553314"/>
            <a:ext cx="5495925" cy="2352675"/>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4766" y="977968"/>
            <a:ext cx="2931185" cy="1726399"/>
          </a:xfrm>
          <a:prstGeom prst="rect">
            <a:avLst/>
          </a:prstGeom>
        </p:spPr>
      </p:pic>
      <p:sp>
        <p:nvSpPr>
          <p:cNvPr id="9" name="正方形/長方形 8"/>
          <p:cNvSpPr/>
          <p:nvPr/>
        </p:nvSpPr>
        <p:spPr>
          <a:xfrm>
            <a:off x="5555371" y="667481"/>
            <a:ext cx="1107996" cy="369332"/>
          </a:xfrm>
          <a:prstGeom prst="rect">
            <a:avLst/>
          </a:prstGeom>
        </p:spPr>
        <p:txBody>
          <a:bodyPr wrap="none">
            <a:spAutoFit/>
          </a:bodyPr>
          <a:lstStyle/>
          <a:p>
            <a:r>
              <a:rPr kumimoji="1" lang="ja-JP" altLang="en-US" dirty="0">
                <a:solidFill>
                  <a:schemeClr val="bg2">
                    <a:lumMod val="60000"/>
                    <a:lumOff val="40000"/>
                  </a:schemeClr>
                </a:solidFill>
                <a:latin typeface="HGP創英角ﾎﾟｯﾌﾟ体" panose="040B0A00000000000000" pitchFamily="50" charset="-128"/>
                <a:ea typeface="HGP創英角ﾎﾟｯﾌﾟ体" panose="040B0A00000000000000" pitchFamily="50" charset="-128"/>
              </a:rPr>
              <a:t>切削加工</a:t>
            </a:r>
          </a:p>
        </p:txBody>
      </p:sp>
      <p:sp>
        <p:nvSpPr>
          <p:cNvPr id="13" name="正方形/長方形 12"/>
          <p:cNvSpPr/>
          <p:nvPr/>
        </p:nvSpPr>
        <p:spPr>
          <a:xfrm>
            <a:off x="5553535" y="3458531"/>
            <a:ext cx="1107996" cy="369332"/>
          </a:xfrm>
          <a:prstGeom prst="rect">
            <a:avLst/>
          </a:prstGeom>
        </p:spPr>
        <p:txBody>
          <a:bodyPr wrap="none">
            <a:spAutoFit/>
          </a:bodyPr>
          <a:lstStyle/>
          <a:p>
            <a:r>
              <a:rPr kumimoji="1" lang="ja-JP" altLang="en-US" dirty="0" smtClean="0">
                <a:solidFill>
                  <a:srgbClr val="FF0000"/>
                </a:solidFill>
                <a:latin typeface="HGP創英角ﾎﾟｯﾌﾟ体" panose="040B0A00000000000000" pitchFamily="50" charset="-128"/>
                <a:ea typeface="HGP創英角ﾎﾟｯﾌﾟ体" panose="040B0A00000000000000" pitchFamily="50" charset="-128"/>
              </a:rPr>
              <a:t>転造加工</a:t>
            </a:r>
            <a:endParaRPr kumimoji="1" lang="ja-JP" altLang="en-US" dirty="0">
              <a:solidFill>
                <a:srgbClr val="FF0000"/>
              </a:solidFill>
              <a:latin typeface="HGP創英角ﾎﾟｯﾌﾟ体" panose="040B0A00000000000000" pitchFamily="50" charset="-128"/>
              <a:ea typeface="HGP創英角ﾎﾟｯﾌﾟ体" panose="040B0A00000000000000" pitchFamily="50" charset="-128"/>
            </a:endParaRPr>
          </a:p>
        </p:txBody>
      </p:sp>
      <p:pic>
        <p:nvPicPr>
          <p:cNvPr id="5" name="図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4171" y="3377521"/>
            <a:ext cx="5564529" cy="2571759"/>
          </a:xfrm>
          <a:prstGeom prst="rect">
            <a:avLst/>
          </a:prstGeom>
        </p:spPr>
      </p:pic>
    </p:spTree>
    <p:extLst>
      <p:ext uri="{BB962C8B-B14F-4D97-AF65-F5344CB8AC3E}">
        <p14:creationId xmlns:p14="http://schemas.microsoft.com/office/powerpoint/2010/main" val="12224198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1000"/>
                            </p:stCondLst>
                            <p:childTnLst>
                              <p:par>
                                <p:cTn id="25" presetID="42" presetClass="path" presetSubtype="0" accel="50000" decel="50000" fill="hold" nodeType="afterEffect">
                                  <p:stCondLst>
                                    <p:cond delay="0"/>
                                  </p:stCondLst>
                                  <p:childTnLst>
                                    <p:animMotion origin="layout" path="M -1.66667E-6 3.33333E-6 L -1.66667E-6 0.05254 " pathEditMode="relative" rAng="0" ptsTypes="AA">
                                      <p:cBhvr>
                                        <p:cTn id="26" dur="2000" fill="hold"/>
                                        <p:tgtEl>
                                          <p:spTgt spid="7"/>
                                        </p:tgtEl>
                                        <p:attrNameLst>
                                          <p:attrName>ppt_x</p:attrName>
                                          <p:attrName>ppt_y</p:attrName>
                                        </p:attrNameLst>
                                      </p:cBhvr>
                                      <p:rCtr x="0" y="2616"/>
                                    </p:animMotion>
                                  </p:childTnLst>
                                </p:cTn>
                              </p:par>
                              <p:par>
                                <p:cTn id="27" presetID="42" presetClass="path" presetSubtype="0" accel="50000" decel="50000" fill="hold" nodeType="withEffect">
                                  <p:stCondLst>
                                    <p:cond delay="0"/>
                                  </p:stCondLst>
                                  <p:childTnLst>
                                    <p:animMotion origin="layout" path="M 3.88889E-6 0 L 3.88889E-6 -0.05995 " pathEditMode="relative" rAng="0" ptsTypes="AA">
                                      <p:cBhvr>
                                        <p:cTn id="28" dur="2000" fill="hold"/>
                                        <p:tgtEl>
                                          <p:spTgt spid="12"/>
                                        </p:tgtEl>
                                        <p:attrNameLst>
                                          <p:attrName>ppt_x</p:attrName>
                                          <p:attrName>ppt_y</p:attrName>
                                        </p:attrNameLst>
                                      </p:cBhvr>
                                      <p:rCtr x="0" y="-3009"/>
                                    </p:animMotion>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3500"/>
                            </p:stCondLst>
                            <p:childTnLst>
                              <p:par>
                                <p:cTn id="34" presetID="10" presetClass="exit" presetSubtype="0" fill="hold" nodeType="after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42" presetClass="path" presetSubtype="0" accel="50000" decel="50000" fill="hold" nodeType="withEffect">
                                  <p:stCondLst>
                                    <p:cond delay="0"/>
                                  </p:stCondLst>
                                  <p:childTnLst>
                                    <p:animMotion origin="layout" path="M -1.66667E-6 0.05254 L -1.66667E-6 -4.44444E-6 " pathEditMode="relative" rAng="0" ptsTypes="AA">
                                      <p:cBhvr>
                                        <p:cTn id="41" dur="2000" fill="hold"/>
                                        <p:tgtEl>
                                          <p:spTgt spid="7"/>
                                        </p:tgtEl>
                                        <p:attrNameLst>
                                          <p:attrName>ppt_x</p:attrName>
                                          <p:attrName>ppt_y</p:attrName>
                                        </p:attrNameLst>
                                      </p:cBhvr>
                                      <p:rCtr x="0" y="-2801"/>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Effect transition="in" filter="fade">
                                      <p:cBhvr>
                                        <p:cTn id="46" dur="500"/>
                                        <p:tgtEl>
                                          <p:spTgt spid="6">
                                            <p:txEl>
                                              <p:pRg st="3" end="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Effect transition="in" filter="fade">
                                      <p:cBhvr>
                                        <p:cTn id="49" dur="500"/>
                                        <p:tgtEl>
                                          <p:spTgt spid="6">
                                            <p:txEl>
                                              <p:pRg st="4" end="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fade">
                                      <p:cBhvr>
                                        <p:cTn id="64" dur="500"/>
                                        <p:tgtEl>
                                          <p:spTgt spid="3"/>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par>
                                <p:cTn id="68" presetID="10" presetClass="entr" presetSubtype="0" fill="hold" nodeType="with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fade">
                                      <p:cBhvr>
                                        <p:cTn id="70" dur="500"/>
                                        <p:tgtEl>
                                          <p:spTgt spid="6">
                                            <p:txEl>
                                              <p:pRg st="7" end="7"/>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6">
                                            <p:txEl>
                                              <p:pRg st="8" end="8"/>
                                            </p:txEl>
                                          </p:spTgt>
                                        </p:tgtEl>
                                        <p:attrNameLst>
                                          <p:attrName>style.visibility</p:attrName>
                                        </p:attrNameLst>
                                      </p:cBhvr>
                                      <p:to>
                                        <p:strVal val="visible"/>
                                      </p:to>
                                    </p:set>
                                    <p:animEffect transition="in" filter="fade">
                                      <p:cBhvr>
                                        <p:cTn id="73" dur="500"/>
                                        <p:tgtEl>
                                          <p:spTgt spid="6">
                                            <p:txEl>
                                              <p:pRg st="8" end="8"/>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6">
                                            <p:txEl>
                                              <p:pRg st="9" end="9"/>
                                            </p:txEl>
                                          </p:spTgt>
                                        </p:tgtEl>
                                        <p:attrNameLst>
                                          <p:attrName>style.visibility</p:attrName>
                                        </p:attrNameLst>
                                      </p:cBhvr>
                                      <p:to>
                                        <p:strVal val="visible"/>
                                      </p:to>
                                    </p:set>
                                    <p:animEffect transition="in" filter="fade">
                                      <p:cBhvr>
                                        <p:cTn id="76" dur="500"/>
                                        <p:tgtEl>
                                          <p:spTgt spid="6">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Effect transition="in" filter="fade">
                                      <p:cBhvr>
                                        <p:cTn id="81" dur="500"/>
                                        <p:tgtEl>
                                          <p:spTgt spid="6">
                                            <p:txEl>
                                              <p:pRg st="11" end="11"/>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6">
                                            <p:txEl>
                                              <p:pRg st="12" end="12"/>
                                            </p:txEl>
                                          </p:spTgt>
                                        </p:tgtEl>
                                        <p:attrNameLst>
                                          <p:attrName>style.visibility</p:attrName>
                                        </p:attrNameLst>
                                      </p:cBhvr>
                                      <p:to>
                                        <p:strVal val="visible"/>
                                      </p:to>
                                    </p:set>
                                    <p:animEffect transition="in" filter="fade">
                                      <p:cBhvr>
                                        <p:cTn id="84" dur="500"/>
                                        <p:tgtEl>
                                          <p:spTgt spid="6">
                                            <p:txEl>
                                              <p:pRg st="12" end="12"/>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6">
                                            <p:txEl>
                                              <p:pRg st="13" end="13"/>
                                            </p:txEl>
                                          </p:spTgt>
                                        </p:tgtEl>
                                        <p:attrNameLst>
                                          <p:attrName>style.visibility</p:attrName>
                                        </p:attrNameLst>
                                      </p:cBhvr>
                                      <p:to>
                                        <p:strVal val="visible"/>
                                      </p:to>
                                    </p:set>
                                    <p:animEffect transition="in" filter="fade">
                                      <p:cBhvr>
                                        <p:cTn id="87" dur="500"/>
                                        <p:tgtEl>
                                          <p:spTgt spid="6">
                                            <p:txEl>
                                              <p:pRg st="13" end="13"/>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6">
                                            <p:txEl>
                                              <p:pRg st="14" end="14"/>
                                            </p:txEl>
                                          </p:spTgt>
                                        </p:tgtEl>
                                        <p:attrNameLst>
                                          <p:attrName>style.visibility</p:attrName>
                                        </p:attrNameLst>
                                      </p:cBhvr>
                                      <p:to>
                                        <p:strVal val="visible"/>
                                      </p:to>
                                    </p:set>
                                    <p:animEffect transition="in" filter="fade">
                                      <p:cBhvr>
                                        <p:cTn id="90" dur="500"/>
                                        <p:tgtEl>
                                          <p:spTgt spid="6">
                                            <p:txEl>
                                              <p:pRg st="14" end="14"/>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6">
                                            <p:txEl>
                                              <p:pRg st="15" end="15"/>
                                            </p:txEl>
                                          </p:spTgt>
                                        </p:tgtEl>
                                        <p:attrNameLst>
                                          <p:attrName>style.visibility</p:attrName>
                                        </p:attrNameLst>
                                      </p:cBhvr>
                                      <p:to>
                                        <p:strVal val="visible"/>
                                      </p:to>
                                    </p:set>
                                    <p:animEffect transition="in" filter="fade">
                                      <p:cBhvr>
                                        <p:cTn id="93" dur="500"/>
                                        <p:tgtEl>
                                          <p:spTgt spid="6">
                                            <p:txEl>
                                              <p:pRg st="15" end="15"/>
                                            </p:txEl>
                                          </p:spTgt>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barn(inVertical)">
                                      <p:cBhvr>
                                        <p:cTn id="96" dur="500"/>
                                        <p:tgtEl>
                                          <p:spTgt spid="13"/>
                                        </p:tgtEl>
                                      </p:cBhvr>
                                    </p:animEffec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188640"/>
            <a:ext cx="7043208" cy="1523494"/>
          </a:xfrm>
        </p:spPr>
        <p:txBody>
          <a:bodyPr/>
          <a:lstStyle/>
          <a:p>
            <a:r>
              <a:rPr lang="ja-JP" altLang="en-US" dirty="0" smtClean="0">
                <a:latin typeface="HGP創英角ﾎﾟｯﾌﾟ体" panose="040B0A00000000000000" pitchFamily="50" charset="-128"/>
                <a:ea typeface="HGP創英角ﾎﾟｯﾌﾟ体" panose="040B0A00000000000000" pitchFamily="50" charset="-128"/>
              </a:rPr>
              <a:t>スルーフィード転造とは？</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6" name="テキスト ボックス 5"/>
          <p:cNvSpPr txBox="1"/>
          <p:nvPr/>
        </p:nvSpPr>
        <p:spPr>
          <a:xfrm>
            <a:off x="513517" y="1676763"/>
            <a:ext cx="4418197" cy="5078313"/>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一般的に転造にはいくつか種類が</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ありますが、今回はスルーフィード</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転造について解説致します。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スルーフィード転造は、通し転造、</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歩み転造とも呼ばれます。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加工中に発生する「歩み」と呼ばれる</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現象を利用して、材料を進ませながら</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加工する方法です。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これにより、長物のネジやウォームの</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加工が可能となります。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ただし、転造後にそのまま製品となることは</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なく、後加工が必要となります。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p:txBody>
      </p:sp>
      <p:sp>
        <p:nvSpPr>
          <p:cNvPr id="11" name="フローチャート: 論理積ゲート 10"/>
          <p:cNvSpPr/>
          <p:nvPr/>
        </p:nvSpPr>
        <p:spPr bwMode="auto">
          <a:xfrm rot="16200000">
            <a:off x="5076056" y="2564904"/>
            <a:ext cx="648072" cy="792088"/>
          </a:xfrm>
          <a:prstGeom prst="flowChartDelay">
            <a:avLst/>
          </a:prstGeom>
          <a:solidFill>
            <a:srgbClr val="FF0000"/>
          </a:solidFill>
          <a:ln w="19050">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円/楕円 6"/>
          <p:cNvSpPr/>
          <p:nvPr/>
        </p:nvSpPr>
        <p:spPr bwMode="auto">
          <a:xfrm>
            <a:off x="5004048" y="2996952"/>
            <a:ext cx="792088" cy="576064"/>
          </a:xfrm>
          <a:prstGeom prst="ellipse">
            <a:avLst/>
          </a:prstGeom>
          <a:solidFill>
            <a:srgbClr val="FF0000"/>
          </a:solidFill>
          <a:ln w="19050">
            <a:solidFill>
              <a:schemeClr val="bg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フローチャート: 論理積ゲート 11"/>
          <p:cNvSpPr/>
          <p:nvPr/>
        </p:nvSpPr>
        <p:spPr bwMode="auto">
          <a:xfrm rot="16200000">
            <a:off x="6228184" y="2564904"/>
            <a:ext cx="648072" cy="792088"/>
          </a:xfrm>
          <a:prstGeom prst="flowChartDelay">
            <a:avLst/>
          </a:prstGeom>
          <a:solidFill>
            <a:srgbClr val="FF0000"/>
          </a:solidFill>
          <a:ln w="19050">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円/楕円 12"/>
          <p:cNvSpPr/>
          <p:nvPr/>
        </p:nvSpPr>
        <p:spPr bwMode="auto">
          <a:xfrm>
            <a:off x="6156176" y="2996952"/>
            <a:ext cx="792088" cy="576064"/>
          </a:xfrm>
          <a:prstGeom prst="ellipse">
            <a:avLst/>
          </a:prstGeom>
          <a:solidFill>
            <a:srgbClr val="FF0000"/>
          </a:solidFill>
          <a:ln w="19050">
            <a:solidFill>
              <a:schemeClr val="bg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5" name="直線コネクタ 14"/>
          <p:cNvCxnSpPr>
            <a:endCxn id="11" idx="3"/>
          </p:cNvCxnSpPr>
          <p:nvPr/>
        </p:nvCxnSpPr>
        <p:spPr>
          <a:xfrm flipH="1">
            <a:off x="5400092" y="2060848"/>
            <a:ext cx="1332148" cy="576064"/>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a:endCxn id="12" idx="3"/>
          </p:cNvCxnSpPr>
          <p:nvPr/>
        </p:nvCxnSpPr>
        <p:spPr>
          <a:xfrm flipH="1">
            <a:off x="6552220" y="2060848"/>
            <a:ext cx="180020" cy="576064"/>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6732240" y="2060848"/>
            <a:ext cx="432048" cy="0"/>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7247780" y="1876182"/>
            <a:ext cx="1887055" cy="369332"/>
          </a:xfrm>
          <a:prstGeom prst="rect">
            <a:avLst/>
          </a:prstGeom>
          <a:noFill/>
        </p:spPr>
        <p:txBody>
          <a:bodyPr wrap="none" rtlCol="0">
            <a:spAutoFit/>
          </a:bodyPr>
          <a:lstStyle/>
          <a:p>
            <a:r>
              <a:rPr kumimoji="1" lang="ja-JP" altLang="en-US" dirty="0" smtClean="0">
                <a:solidFill>
                  <a:schemeClr val="bg1"/>
                </a:solidFill>
                <a:latin typeface="HGP創英角ﾎﾟｯﾌﾟ体" panose="040B0A00000000000000" pitchFamily="50" charset="-128"/>
                <a:ea typeface="HGP創英角ﾎﾟｯﾌﾟ体" panose="040B0A00000000000000" pitchFamily="50" charset="-128"/>
              </a:rPr>
              <a:t>ダイス（丸ダイス）</a:t>
            </a:r>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cxnSp>
        <p:nvCxnSpPr>
          <p:cNvPr id="29" name="直線コネクタ 28"/>
          <p:cNvCxnSpPr/>
          <p:nvPr/>
        </p:nvCxnSpPr>
        <p:spPr>
          <a:xfrm>
            <a:off x="6156176" y="4149080"/>
            <a:ext cx="396044" cy="444409"/>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a:xfrm>
            <a:off x="6552220" y="4593489"/>
            <a:ext cx="396044" cy="0"/>
          </a:xfrm>
          <a:prstGeom prst="line">
            <a:avLst/>
          </a:prstGeom>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6948264" y="4408823"/>
            <a:ext cx="646331" cy="369332"/>
          </a:xfrm>
          <a:prstGeom prst="rect">
            <a:avLst/>
          </a:prstGeom>
          <a:noFill/>
        </p:spPr>
        <p:txBody>
          <a:bodyPr wrap="none" rtlCol="0">
            <a:spAutoFit/>
          </a:bodyPr>
          <a:lstStyle/>
          <a:p>
            <a:r>
              <a:rPr kumimoji="1" lang="ja-JP" altLang="en-US" dirty="0" smtClean="0">
                <a:solidFill>
                  <a:schemeClr val="bg1"/>
                </a:solidFill>
                <a:latin typeface="HGP創英角ﾎﾟｯﾌﾟ体" panose="040B0A00000000000000" pitchFamily="50" charset="-128"/>
                <a:ea typeface="HGP創英角ﾎﾟｯﾌﾟ体" panose="040B0A00000000000000" pitchFamily="50" charset="-128"/>
              </a:rPr>
              <a:t>材料</a:t>
            </a:r>
            <a:endParaRPr kumimoji="1" lang="ja-JP" altLang="en-US" dirty="0">
              <a:solidFill>
                <a:schemeClr val="bg1"/>
              </a:solidFill>
              <a:latin typeface="HGP創英角ﾎﾟｯﾌﾟ体" panose="040B0A00000000000000" pitchFamily="50" charset="-128"/>
              <a:ea typeface="HGP創英角ﾎﾟｯﾌﾟ体" panose="040B0A00000000000000" pitchFamily="50" charset="-128"/>
            </a:endParaRPr>
          </a:p>
        </p:txBody>
      </p:sp>
      <p:grpSp>
        <p:nvGrpSpPr>
          <p:cNvPr id="56" name="グループ化 55"/>
          <p:cNvGrpSpPr/>
          <p:nvPr/>
        </p:nvGrpSpPr>
        <p:grpSpPr>
          <a:xfrm>
            <a:off x="5796136" y="3066638"/>
            <a:ext cx="362529" cy="1479936"/>
            <a:chOff x="5796136" y="3066638"/>
            <a:chExt cx="362529" cy="1479936"/>
          </a:xfrm>
        </p:grpSpPr>
        <p:sp>
          <p:nvSpPr>
            <p:cNvPr id="22" name="フローチャート: 論理積ゲート 21"/>
            <p:cNvSpPr/>
            <p:nvPr/>
          </p:nvSpPr>
          <p:spPr bwMode="auto">
            <a:xfrm rot="16200000">
              <a:off x="5796136" y="3066638"/>
              <a:ext cx="360040" cy="360040"/>
            </a:xfrm>
            <a:prstGeom prst="flowChartDelay">
              <a:avLst/>
            </a:prstGeom>
            <a:solidFill>
              <a:schemeClr val="bg2">
                <a:lumMod val="60000"/>
                <a:lumOff val="40000"/>
              </a:schemeClr>
            </a:solidFill>
            <a:ln w="19050">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正方形/長方形 23"/>
            <p:cNvSpPr/>
            <p:nvPr/>
          </p:nvSpPr>
          <p:spPr bwMode="auto">
            <a:xfrm>
              <a:off x="5796136" y="3328103"/>
              <a:ext cx="360040" cy="1080120"/>
            </a:xfrm>
            <a:prstGeom prst="rect">
              <a:avLst/>
            </a:prstGeom>
            <a:solidFill>
              <a:schemeClr val="bg2">
                <a:lumMod val="60000"/>
                <a:lumOff val="40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円/楕円 22"/>
            <p:cNvSpPr/>
            <p:nvPr/>
          </p:nvSpPr>
          <p:spPr bwMode="auto">
            <a:xfrm>
              <a:off x="5796136" y="4254824"/>
              <a:ext cx="360040" cy="288032"/>
            </a:xfrm>
            <a:prstGeom prst="ellipse">
              <a:avLst/>
            </a:prstGeom>
            <a:solidFill>
              <a:schemeClr val="bg2">
                <a:lumMod val="60000"/>
                <a:lumOff val="40000"/>
              </a:schemeClr>
            </a:solidFill>
            <a:ln w="19050">
              <a:solidFill>
                <a:schemeClr val="bg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6" name="直線コネクタ 25"/>
            <p:cNvCxnSpPr>
              <a:stCxn id="22" idx="0"/>
              <a:endCxn id="23" idx="2"/>
            </p:cNvCxnSpPr>
            <p:nvPr/>
          </p:nvCxnSpPr>
          <p:spPr>
            <a:xfrm>
              <a:off x="5796136" y="3246658"/>
              <a:ext cx="0" cy="1152182"/>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a:off x="6157302" y="3253972"/>
              <a:ext cx="0" cy="1152182"/>
            </a:xfrm>
            <a:prstGeom prst="line">
              <a:avLst/>
            </a:prstGeom>
            <a:ln w="19050"/>
          </p:spPr>
          <p:style>
            <a:lnRef idx="1">
              <a:schemeClr val="dk1"/>
            </a:lnRef>
            <a:fillRef idx="0">
              <a:schemeClr val="dk1"/>
            </a:fillRef>
            <a:effectRef idx="0">
              <a:schemeClr val="dk1"/>
            </a:effectRef>
            <a:fontRef idx="minor">
              <a:schemeClr val="tx1"/>
            </a:fontRef>
          </p:style>
        </p:cxnSp>
        <p:sp>
          <p:nvSpPr>
            <p:cNvPr id="51" name="フローチャート: 論理積ゲート 50"/>
            <p:cNvSpPr/>
            <p:nvPr/>
          </p:nvSpPr>
          <p:spPr bwMode="auto">
            <a:xfrm rot="16200000">
              <a:off x="5797499" y="3070356"/>
              <a:ext cx="360040" cy="360040"/>
            </a:xfrm>
            <a:prstGeom prst="flowChartDelay">
              <a:avLst/>
            </a:prstGeom>
            <a:solidFill>
              <a:schemeClr val="bg2">
                <a:lumMod val="60000"/>
                <a:lumOff val="40000"/>
              </a:schemeClr>
            </a:solidFill>
            <a:ln w="19050">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正方形/長方形 51"/>
            <p:cNvSpPr/>
            <p:nvPr/>
          </p:nvSpPr>
          <p:spPr bwMode="auto">
            <a:xfrm>
              <a:off x="5797499" y="3331821"/>
              <a:ext cx="360040" cy="1080120"/>
            </a:xfrm>
            <a:prstGeom prst="rect">
              <a:avLst/>
            </a:prstGeom>
            <a:solidFill>
              <a:schemeClr val="bg2">
                <a:lumMod val="60000"/>
                <a:lumOff val="40000"/>
              </a:schemeClr>
            </a:solid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円/楕円 52"/>
            <p:cNvSpPr/>
            <p:nvPr/>
          </p:nvSpPr>
          <p:spPr bwMode="auto">
            <a:xfrm>
              <a:off x="5797499" y="4258542"/>
              <a:ext cx="360040" cy="288032"/>
            </a:xfrm>
            <a:prstGeom prst="ellipse">
              <a:avLst/>
            </a:prstGeom>
            <a:solidFill>
              <a:schemeClr val="bg2">
                <a:lumMod val="60000"/>
                <a:lumOff val="40000"/>
              </a:schemeClr>
            </a:solidFill>
            <a:ln w="19050">
              <a:solidFill>
                <a:schemeClr val="bg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54" name="直線コネクタ 53"/>
            <p:cNvCxnSpPr>
              <a:stCxn id="51" idx="0"/>
              <a:endCxn id="53" idx="2"/>
            </p:cNvCxnSpPr>
            <p:nvPr/>
          </p:nvCxnSpPr>
          <p:spPr>
            <a:xfrm>
              <a:off x="5797499" y="3250376"/>
              <a:ext cx="0" cy="1152182"/>
            </a:xfrm>
            <a:prstGeom prst="line">
              <a:avLst/>
            </a:prstGeom>
            <a:ln w="19050"/>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6158665" y="3257690"/>
              <a:ext cx="0" cy="1152182"/>
            </a:xfrm>
            <a:prstGeom prst="line">
              <a:avLst/>
            </a:prstGeom>
            <a:ln w="19050"/>
          </p:spPr>
          <p:style>
            <a:lnRef idx="1">
              <a:schemeClr val="dk1"/>
            </a:lnRef>
            <a:fillRef idx="0">
              <a:schemeClr val="dk1"/>
            </a:fillRef>
            <a:effectRef idx="0">
              <a:schemeClr val="dk1"/>
            </a:effectRef>
            <a:fontRef idx="minor">
              <a:schemeClr val="tx1"/>
            </a:fontRef>
          </p:style>
        </p:cxnSp>
      </p:grpSp>
      <p:sp>
        <p:nvSpPr>
          <p:cNvPr id="50" name="U ターン矢印 49"/>
          <p:cNvSpPr/>
          <p:nvPr/>
        </p:nvSpPr>
        <p:spPr>
          <a:xfrm>
            <a:off x="5587814" y="3655605"/>
            <a:ext cx="776683" cy="462858"/>
          </a:xfrm>
          <a:prstGeom prst="uturnArrow">
            <a:avLst>
              <a:gd name="adj1" fmla="val 9531"/>
              <a:gd name="adj2" fmla="val 19008"/>
              <a:gd name="adj3" fmla="val 18874"/>
              <a:gd name="adj4" fmla="val 70231"/>
              <a:gd name="adj5" fmla="val 100000"/>
            </a:avLst>
          </a:prstGeom>
          <a:solidFill>
            <a:schemeClr val="tx2">
              <a:lumMod val="9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9" name="U ターン矢印 48"/>
          <p:cNvSpPr/>
          <p:nvPr/>
        </p:nvSpPr>
        <p:spPr>
          <a:xfrm>
            <a:off x="6066167" y="2214614"/>
            <a:ext cx="1098122" cy="699416"/>
          </a:xfrm>
          <a:prstGeom prst="uturnArrow">
            <a:avLst>
              <a:gd name="adj1" fmla="val 9531"/>
              <a:gd name="adj2" fmla="val 19008"/>
              <a:gd name="adj3" fmla="val 18874"/>
              <a:gd name="adj4" fmla="val 70231"/>
              <a:gd name="adj5" fmla="val 100000"/>
            </a:avLst>
          </a:prstGeom>
          <a:solidFill>
            <a:schemeClr val="tx2">
              <a:lumMod val="9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48" name="U ターン矢印 47"/>
          <p:cNvSpPr/>
          <p:nvPr/>
        </p:nvSpPr>
        <p:spPr>
          <a:xfrm>
            <a:off x="4869035" y="2205614"/>
            <a:ext cx="1152128" cy="699416"/>
          </a:xfrm>
          <a:prstGeom prst="uturnArrow">
            <a:avLst>
              <a:gd name="adj1" fmla="val 9531"/>
              <a:gd name="adj2" fmla="val 19008"/>
              <a:gd name="adj3" fmla="val 18874"/>
              <a:gd name="adj4" fmla="val 70231"/>
              <a:gd name="adj5" fmla="val 100000"/>
            </a:avLst>
          </a:prstGeom>
          <a:solidFill>
            <a:schemeClr val="tx2">
              <a:lumMod val="90000"/>
            </a:schemeClr>
          </a:solidFill>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Tree>
    <p:extLst>
      <p:ext uri="{BB962C8B-B14F-4D97-AF65-F5344CB8AC3E}">
        <p14:creationId xmlns:p14="http://schemas.microsoft.com/office/powerpoint/2010/main" val="23042341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22" presetClass="entr" presetSubtype="8"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par>
                                <p:cTn id="47" presetID="22" presetClass="entr" presetSubtype="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fade">
                                      <p:cBhvr>
                                        <p:cTn id="59" dur="500"/>
                                        <p:tgtEl>
                                          <p:spTgt spid="6">
                                            <p:txEl>
                                              <p:pRg st="4" end="4"/>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fade">
                                      <p:cBhvr>
                                        <p:cTn id="62" dur="500"/>
                                        <p:tgtEl>
                                          <p:spTgt spid="6">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left)">
                                      <p:cBhvr>
                                        <p:cTn id="70" dur="500"/>
                                        <p:tgtEl>
                                          <p:spTgt spid="4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left)">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6">
                                            <p:txEl>
                                              <p:pRg st="7" end="7"/>
                                            </p:txEl>
                                          </p:spTgt>
                                        </p:tgtEl>
                                        <p:attrNameLst>
                                          <p:attrName>style.visibility</p:attrName>
                                        </p:attrNameLst>
                                      </p:cBhvr>
                                      <p:to>
                                        <p:strVal val="visible"/>
                                      </p:to>
                                    </p:set>
                                    <p:animEffect transition="in" filter="fade">
                                      <p:cBhvr>
                                        <p:cTn id="78" dur="500"/>
                                        <p:tgtEl>
                                          <p:spTgt spid="6">
                                            <p:txEl>
                                              <p:pRg st="7" end="7"/>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6">
                                            <p:txEl>
                                              <p:pRg st="8" end="8"/>
                                            </p:txEl>
                                          </p:spTgt>
                                        </p:tgtEl>
                                        <p:attrNameLst>
                                          <p:attrName>style.visibility</p:attrName>
                                        </p:attrNameLst>
                                      </p:cBhvr>
                                      <p:to>
                                        <p:strVal val="visible"/>
                                      </p:to>
                                    </p:set>
                                    <p:animEffect transition="in" filter="fade">
                                      <p:cBhvr>
                                        <p:cTn id="81" dur="500"/>
                                        <p:tgtEl>
                                          <p:spTgt spid="6">
                                            <p:txEl>
                                              <p:pRg st="8" end="8"/>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6">
                                            <p:txEl>
                                              <p:pRg st="9" end="9"/>
                                            </p:txEl>
                                          </p:spTgt>
                                        </p:tgtEl>
                                        <p:attrNameLst>
                                          <p:attrName>style.visibility</p:attrName>
                                        </p:attrNameLst>
                                      </p:cBhvr>
                                      <p:to>
                                        <p:strVal val="visible"/>
                                      </p:to>
                                    </p:set>
                                    <p:animEffect transition="in" filter="fade">
                                      <p:cBhvr>
                                        <p:cTn id="84" dur="500"/>
                                        <p:tgtEl>
                                          <p:spTgt spid="6">
                                            <p:txEl>
                                              <p:pRg st="9" end="9"/>
                                            </p:txEl>
                                          </p:spTgt>
                                        </p:tgtEl>
                                      </p:cBhvr>
                                    </p:animEffect>
                                  </p:childTnLst>
                                </p:cTn>
                              </p:par>
                              <p:par>
                                <p:cTn id="85" presetID="42" presetClass="path" presetSubtype="0" fill="hold" nodeType="withEffect">
                                  <p:stCondLst>
                                    <p:cond delay="0"/>
                                  </p:stCondLst>
                                  <p:childTnLst>
                                    <p:animMotion origin="layout" path="M 4.16667E-6 -2.59259E-6 L 4.16667E-6 -0.16018 " pathEditMode="relative" rAng="0" ptsTypes="AA">
                                      <p:cBhvr>
                                        <p:cTn id="86" dur="2000" fill="hold"/>
                                        <p:tgtEl>
                                          <p:spTgt spid="56"/>
                                        </p:tgtEl>
                                        <p:attrNameLst>
                                          <p:attrName>ppt_x</p:attrName>
                                          <p:attrName>ppt_y</p:attrName>
                                        </p:attrNameLst>
                                      </p:cBhvr>
                                      <p:rCtr x="0" y="-8009"/>
                                    </p:animMotion>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11" end="11"/>
                                            </p:txEl>
                                          </p:spTgt>
                                        </p:tgtEl>
                                        <p:attrNameLst>
                                          <p:attrName>style.visibility</p:attrName>
                                        </p:attrNameLst>
                                      </p:cBhvr>
                                      <p:to>
                                        <p:strVal val="visible"/>
                                      </p:to>
                                    </p:set>
                                    <p:animEffect transition="in" filter="fade">
                                      <p:cBhvr>
                                        <p:cTn id="91" dur="500"/>
                                        <p:tgtEl>
                                          <p:spTgt spid="6">
                                            <p:txEl>
                                              <p:pRg st="11" end="11"/>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6">
                                            <p:txEl>
                                              <p:pRg st="12" end="12"/>
                                            </p:txEl>
                                          </p:spTgt>
                                        </p:tgtEl>
                                        <p:attrNameLst>
                                          <p:attrName>style.visibility</p:attrName>
                                        </p:attrNameLst>
                                      </p:cBhvr>
                                      <p:to>
                                        <p:strVal val="visible"/>
                                      </p:to>
                                    </p:set>
                                    <p:animEffect transition="in" filter="fade">
                                      <p:cBhvr>
                                        <p:cTn id="94" dur="500"/>
                                        <p:tgtEl>
                                          <p:spTgt spid="6">
                                            <p:txEl>
                                              <p:pRg st="12" end="1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
                                            <p:txEl>
                                              <p:pRg st="14" end="14"/>
                                            </p:txEl>
                                          </p:spTgt>
                                        </p:tgtEl>
                                        <p:attrNameLst>
                                          <p:attrName>style.visibility</p:attrName>
                                        </p:attrNameLst>
                                      </p:cBhvr>
                                      <p:to>
                                        <p:strVal val="visible"/>
                                      </p:to>
                                    </p:set>
                                    <p:animEffect transition="in" filter="fade">
                                      <p:cBhvr>
                                        <p:cTn id="99" dur="500"/>
                                        <p:tgtEl>
                                          <p:spTgt spid="6">
                                            <p:txEl>
                                              <p:pRg st="14" end="14"/>
                                            </p:txEl>
                                          </p:spTgt>
                                        </p:tgtEl>
                                      </p:cBhvr>
                                    </p:animEffect>
                                  </p:childTnLst>
                                </p:cTn>
                              </p:par>
                              <p:par>
                                <p:cTn id="100" presetID="10" presetClass="entr" presetSubtype="0" fill="hold" nodeType="withEffect">
                                  <p:stCondLst>
                                    <p:cond delay="0"/>
                                  </p:stCondLst>
                                  <p:childTnLst>
                                    <p:set>
                                      <p:cBhvr>
                                        <p:cTn id="101" dur="1" fill="hold">
                                          <p:stCondLst>
                                            <p:cond delay="0"/>
                                          </p:stCondLst>
                                        </p:cTn>
                                        <p:tgtEl>
                                          <p:spTgt spid="6">
                                            <p:txEl>
                                              <p:pRg st="15" end="15"/>
                                            </p:txEl>
                                          </p:spTgt>
                                        </p:tgtEl>
                                        <p:attrNameLst>
                                          <p:attrName>style.visibility</p:attrName>
                                        </p:attrNameLst>
                                      </p:cBhvr>
                                      <p:to>
                                        <p:strVal val="visible"/>
                                      </p:to>
                                    </p:set>
                                    <p:animEffect transition="in" filter="fade">
                                      <p:cBhvr>
                                        <p:cTn id="10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7" grpId="0" animBg="1"/>
      <p:bldP spid="12" grpId="0" animBg="1"/>
      <p:bldP spid="13" grpId="0" animBg="1"/>
      <p:bldP spid="20" grpId="0"/>
      <p:bldP spid="34" grpId="0"/>
      <p:bldP spid="50" grpId="0" animBg="1"/>
      <p:bldP spid="49"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30" y="2354541"/>
            <a:ext cx="6336704" cy="297101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0398" y="4195177"/>
            <a:ext cx="6155727" cy="2886163"/>
          </a:xfrm>
          <a:prstGeom prst="rect">
            <a:avLst/>
          </a:prstGeom>
        </p:spPr>
      </p:pic>
      <p:sp>
        <p:nvSpPr>
          <p:cNvPr id="2" name="タイトル 1"/>
          <p:cNvSpPr>
            <a:spLocks noGrp="1"/>
          </p:cNvSpPr>
          <p:nvPr>
            <p:ph type="ctrTitle"/>
          </p:nvPr>
        </p:nvSpPr>
        <p:spPr>
          <a:xfrm>
            <a:off x="613641" y="260648"/>
            <a:ext cx="7043208" cy="1523494"/>
          </a:xfrm>
        </p:spPr>
        <p:txBody>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快削鋼のスルーフィード転造</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421311" y="2003417"/>
            <a:ext cx="4419800" cy="3970318"/>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先に述べたようにスルーフィード転造で</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転造</a:t>
            </a:r>
            <a:r>
              <a:rPr kumimoji="1" lang="ja-JP" altLang="en-US" dirty="0" smtClean="0">
                <a:latin typeface="HGP創英角ﾎﾟｯﾌﾟ体" panose="040B0A00000000000000" pitchFamily="50" charset="-128"/>
                <a:ea typeface="HGP創英角ﾎﾟｯﾌﾟ体" panose="040B0A00000000000000" pitchFamily="50" charset="-128"/>
              </a:rPr>
              <a:t>した材料を部品化、製品化するには</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切削加工等の後加工が必要となります。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当然、加工する材料が快削鋼とＳ</a:t>
            </a:r>
            <a:r>
              <a:rPr kumimoji="1" lang="en-US" altLang="ja-JP" dirty="0" smtClean="0">
                <a:latin typeface="HGP創英角ﾎﾟｯﾌﾟ体" panose="040B0A00000000000000" pitchFamily="50" charset="-128"/>
                <a:ea typeface="HGP創英角ﾎﾟｯﾌﾟ体" panose="040B0A00000000000000" pitchFamily="50" charset="-128"/>
              </a:rPr>
              <a:t>45</a:t>
            </a:r>
            <a:r>
              <a:rPr kumimoji="1" lang="ja-JP" altLang="en-US" dirty="0" smtClean="0">
                <a:latin typeface="HGP創英角ﾎﾟｯﾌﾟ体" panose="040B0A00000000000000" pitchFamily="50" charset="-128"/>
                <a:ea typeface="HGP創英角ﾎﾟｯﾌﾟ体" panose="040B0A00000000000000" pitchFamily="50" charset="-128"/>
              </a:rPr>
              <a:t>Ｃの</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err="1" smtClean="0">
                <a:latin typeface="HGP創英角ﾎﾟｯﾌﾟ体" panose="040B0A00000000000000" pitchFamily="50" charset="-128"/>
                <a:ea typeface="HGP創英角ﾎﾟｯﾌﾟ体" panose="040B0A00000000000000" pitchFamily="50" charset="-128"/>
              </a:rPr>
              <a:t>ような</a:t>
            </a:r>
            <a:r>
              <a:rPr kumimoji="1" lang="ja-JP" altLang="en-US" dirty="0" smtClean="0">
                <a:latin typeface="HGP創英角ﾎﾟｯﾌﾟ体" panose="040B0A00000000000000" pitchFamily="50" charset="-128"/>
                <a:ea typeface="HGP創英角ﾎﾟｯﾌﾟ体" panose="040B0A00000000000000" pitchFamily="50" charset="-128"/>
              </a:rPr>
              <a:t>炭素鋼では切削加工性は大きく</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違います。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快削鋼のほうが加工性が</a:t>
            </a:r>
            <a:r>
              <a:rPr kumimoji="1" lang="ja-JP" altLang="en-US" dirty="0">
                <a:latin typeface="HGP創英角ﾎﾟｯﾌﾟ体" panose="040B0A00000000000000" pitchFamily="50" charset="-128"/>
                <a:ea typeface="HGP創英角ﾎﾟｯﾌﾟ体" panose="040B0A00000000000000" pitchFamily="50" charset="-128"/>
              </a:rPr>
              <a:t>良</a:t>
            </a:r>
            <a:r>
              <a:rPr kumimoji="1" lang="ja-JP" altLang="en-US" dirty="0" smtClean="0">
                <a:latin typeface="HGP創英角ﾎﾟｯﾌﾟ体" panose="040B0A00000000000000" pitchFamily="50" charset="-128"/>
                <a:ea typeface="HGP創英角ﾎﾟｯﾌﾟ体" panose="040B0A00000000000000" pitchFamily="50" charset="-128"/>
              </a:rPr>
              <a:t>いために</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加工時間の短縮につながり、寸法精度</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が上がり、工具寿命も延びます。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それがトータルコストダウンにつながります。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7" name="下矢印 6"/>
          <p:cNvSpPr/>
          <p:nvPr/>
        </p:nvSpPr>
        <p:spPr>
          <a:xfrm>
            <a:off x="6590499" y="4279177"/>
            <a:ext cx="684077" cy="936104"/>
          </a:xfrm>
          <a:prstGeom prst="downArrow">
            <a:avLst/>
          </a:prstGeom>
          <a:solidFill>
            <a:schemeClr val="tx2">
              <a:lumMod val="75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6238996" y="4376349"/>
            <a:ext cx="1415772" cy="461665"/>
          </a:xfrm>
          <a:prstGeom prst="rect">
            <a:avLst/>
          </a:prstGeom>
          <a:noFill/>
        </p:spPr>
        <p:txBody>
          <a:bodyPr wrap="none" rtlCol="0">
            <a:spAutoFit/>
          </a:bodyPr>
          <a:lstStyle/>
          <a:p>
            <a:r>
              <a:rPr kumimoji="1" lang="ja-JP" altLang="en-US" sz="2400" b="1" dirty="0" smtClean="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rPr>
              <a:t>切削加工</a:t>
            </a:r>
            <a:endParaRPr kumimoji="1" lang="ja-JP" altLang="en-US" sz="2400" b="1" dirty="0">
              <a:ln w="12700"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HGP創英角ﾎﾟｯﾌﾟ体" panose="040B0A00000000000000" pitchFamily="50" charset="-128"/>
              <a:ea typeface="HGP創英角ﾎﾟｯﾌﾟ体" panose="040B0A00000000000000" pitchFamily="50" charset="-128"/>
            </a:endParaRPr>
          </a:p>
        </p:txBody>
      </p:sp>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2278" y="772588"/>
            <a:ext cx="6160520" cy="2895088"/>
          </a:xfrm>
          <a:prstGeom prst="rect">
            <a:avLst/>
          </a:prstGeom>
        </p:spPr>
      </p:pic>
      <p:sp>
        <p:nvSpPr>
          <p:cNvPr id="10" name="下矢印 9"/>
          <p:cNvSpPr/>
          <p:nvPr/>
        </p:nvSpPr>
        <p:spPr>
          <a:xfrm>
            <a:off x="6590498" y="2598184"/>
            <a:ext cx="684077" cy="936104"/>
          </a:xfrm>
          <a:prstGeom prst="downArrow">
            <a:avLst/>
          </a:prstGeom>
          <a:solidFill>
            <a:schemeClr val="accent4">
              <a:lumMod val="20000"/>
              <a:lumOff val="8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6224650" y="2671683"/>
            <a:ext cx="1415772" cy="461665"/>
          </a:xfrm>
          <a:prstGeom prst="rect">
            <a:avLst/>
          </a:prstGeom>
          <a:noFill/>
        </p:spPr>
        <p:txBody>
          <a:bodyPr wrap="none" rtlCol="0">
            <a:spAutoFit/>
          </a:bodyPr>
          <a:lstStyle/>
          <a:p>
            <a:r>
              <a:rPr kumimoji="1" lang="ja-JP" altLang="en-US" sz="2400" b="1" dirty="0">
                <a:ln w="12700" cmpd="sng">
                  <a:solidFill>
                    <a:srgbClr val="002060"/>
                  </a:solidFill>
                  <a:prstDash val="solid"/>
                </a:ln>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50000" t="50000" r="50000" b="50000"/>
                  </a:path>
                  <a:tileRect/>
                </a:gradFill>
                <a:latin typeface="HGP創英角ﾎﾟｯﾌﾟ体" panose="040B0A00000000000000" pitchFamily="50" charset="-128"/>
                <a:ea typeface="HGP創英角ﾎﾟｯﾌﾟ体" panose="040B0A00000000000000" pitchFamily="50" charset="-128"/>
              </a:rPr>
              <a:t>転造</a:t>
            </a:r>
            <a:r>
              <a:rPr kumimoji="1" lang="ja-JP" altLang="en-US" sz="2400" b="1" dirty="0" smtClean="0">
                <a:ln w="12700" cmpd="sng">
                  <a:solidFill>
                    <a:srgbClr val="002060"/>
                  </a:solidFill>
                  <a:prstDash val="solid"/>
                </a:ln>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50000" t="50000" r="50000" b="50000"/>
                  </a:path>
                  <a:tileRect/>
                </a:gradFill>
                <a:latin typeface="HGP創英角ﾎﾟｯﾌﾟ体" panose="040B0A00000000000000" pitchFamily="50" charset="-128"/>
                <a:ea typeface="HGP創英角ﾎﾟｯﾌﾟ体" panose="040B0A00000000000000" pitchFamily="50" charset="-128"/>
              </a:rPr>
              <a:t>加工</a:t>
            </a:r>
            <a:endParaRPr kumimoji="1" lang="ja-JP" altLang="en-US" sz="2400" b="1" dirty="0">
              <a:ln w="12700" cmpd="sng">
                <a:solidFill>
                  <a:srgbClr val="002060"/>
                </a:solidFill>
                <a:prstDash val="solid"/>
              </a:ln>
              <a:gradFill flip="none" rotWithShape="1">
                <a:gsLst>
                  <a:gs pos="0">
                    <a:schemeClr val="bg2">
                      <a:lumMod val="60000"/>
                      <a:lumOff val="40000"/>
                      <a:tint val="66000"/>
                      <a:satMod val="160000"/>
                    </a:schemeClr>
                  </a:gs>
                  <a:gs pos="50000">
                    <a:schemeClr val="bg2">
                      <a:lumMod val="60000"/>
                      <a:lumOff val="40000"/>
                      <a:tint val="44500"/>
                      <a:satMod val="160000"/>
                    </a:schemeClr>
                  </a:gs>
                  <a:gs pos="100000">
                    <a:schemeClr val="bg2">
                      <a:lumMod val="60000"/>
                      <a:lumOff val="40000"/>
                      <a:tint val="23500"/>
                      <a:satMod val="160000"/>
                    </a:schemeClr>
                  </a:gs>
                </a:gsLst>
                <a:path path="circle">
                  <a:fillToRect l="50000" t="50000" r="50000" b="50000"/>
                </a:path>
                <a:tileRect/>
              </a:gradFill>
              <a:latin typeface="HGP創英角ﾎﾟｯﾌﾟ体" panose="040B0A00000000000000" pitchFamily="50" charset="-128"/>
              <a:ea typeface="HGP創英角ﾎﾟｯﾌﾟ体" panose="040B0A00000000000000" pitchFamily="50" charset="-128"/>
            </a:endParaRPr>
          </a:p>
        </p:txBody>
      </p:sp>
      <p:sp>
        <p:nvSpPr>
          <p:cNvPr id="12" name="爆発 1 11"/>
          <p:cNvSpPr/>
          <p:nvPr/>
        </p:nvSpPr>
        <p:spPr>
          <a:xfrm>
            <a:off x="4232553" y="1287237"/>
            <a:ext cx="2806037" cy="1512168"/>
          </a:xfrm>
          <a:prstGeom prst="irregularSeal1">
            <a:avLst/>
          </a:prstGeom>
          <a:solidFill>
            <a:srgbClr val="FFFF00"/>
          </a:solidFill>
          <a:ln w="127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solidFill>
                  <a:schemeClr val="accent3">
                    <a:lumMod val="50000"/>
                  </a:schemeClr>
                </a:solidFill>
                <a:latin typeface="HGS創英角ﾎﾟｯﾌﾟ体" panose="040B0A00000000000000" pitchFamily="50" charset="-128"/>
                <a:ea typeface="HGS創英角ﾎﾟｯﾌﾟ体" panose="040B0A00000000000000" pitchFamily="50" charset="-128"/>
              </a:rPr>
              <a:t>生産性ＵＰ</a:t>
            </a:r>
            <a:endParaRPr kumimoji="1" lang="ja-JP" altLang="en-US" dirty="0">
              <a:solidFill>
                <a:schemeClr val="accent3">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15" name="爆発 1 14"/>
          <p:cNvSpPr/>
          <p:nvPr/>
        </p:nvSpPr>
        <p:spPr>
          <a:xfrm>
            <a:off x="6308253" y="2164651"/>
            <a:ext cx="2806037" cy="1512168"/>
          </a:xfrm>
          <a:prstGeom prst="irregularSeal1">
            <a:avLst/>
          </a:prstGeom>
          <a:solidFill>
            <a:schemeClr val="bg2">
              <a:lumMod val="40000"/>
              <a:lumOff val="60000"/>
            </a:schemeClr>
          </a:solidFill>
          <a:ln w="127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a:solidFill>
                  <a:schemeClr val="accent1"/>
                </a:solidFill>
                <a:latin typeface="HGS創英角ﾎﾟｯﾌﾟ体" panose="040B0A00000000000000" pitchFamily="50" charset="-128"/>
                <a:ea typeface="HGS創英角ﾎﾟｯﾌﾟ体" panose="040B0A00000000000000" pitchFamily="50" charset="-128"/>
              </a:rPr>
              <a:t>品質</a:t>
            </a:r>
            <a:r>
              <a:rPr kumimoji="1" lang="ja-JP" altLang="en-US" dirty="0" smtClean="0">
                <a:solidFill>
                  <a:schemeClr val="accent1"/>
                </a:solidFill>
                <a:latin typeface="HGS創英角ﾎﾟｯﾌﾟ体" panose="040B0A00000000000000" pitchFamily="50" charset="-128"/>
                <a:ea typeface="HGS創英角ﾎﾟｯﾌﾟ体" panose="040B0A00000000000000" pitchFamily="50" charset="-128"/>
              </a:rPr>
              <a:t>ＵＰ</a:t>
            </a:r>
            <a:endParaRPr kumimoji="1" lang="ja-JP" altLang="en-US" dirty="0">
              <a:solidFill>
                <a:schemeClr val="accent1"/>
              </a:solidFill>
              <a:latin typeface="HGS創英角ﾎﾟｯﾌﾟ体" panose="040B0A00000000000000" pitchFamily="50" charset="-128"/>
              <a:ea typeface="HGS創英角ﾎﾟｯﾌﾟ体" panose="040B0A00000000000000" pitchFamily="50" charset="-128"/>
            </a:endParaRPr>
          </a:p>
        </p:txBody>
      </p:sp>
      <p:sp>
        <p:nvSpPr>
          <p:cNvPr id="18" name="星 32 17"/>
          <p:cNvSpPr/>
          <p:nvPr/>
        </p:nvSpPr>
        <p:spPr>
          <a:xfrm>
            <a:off x="4427984" y="1417799"/>
            <a:ext cx="4522921" cy="1769402"/>
          </a:xfrm>
          <a:prstGeom prst="star32">
            <a:avLst/>
          </a:prstGeom>
          <a:solidFill>
            <a:schemeClr val="accent4">
              <a:lumMod val="60000"/>
              <a:lumOff val="40000"/>
            </a:schemeClr>
          </a:solidFill>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scene3d>
              <a:camera prst="orthographicFront"/>
              <a:lightRig rig="threePt" dir="t"/>
            </a:scene3d>
            <a:sp3d extrusionH="57150">
              <a:bevelT w="57150" h="38100" prst="artDeco"/>
            </a:sp3d>
          </a:bodyPr>
          <a:lstStyle/>
          <a:p>
            <a:pPr algn="ctr"/>
            <a:r>
              <a:rPr kumimoji="1" lang="ja-JP" altLang="en-US" sz="3200" b="1" dirty="0" smtClean="0">
                <a:ln w="12700">
                  <a:solidFill>
                    <a:schemeClr val="accent1">
                      <a:lumMod val="50000"/>
                    </a:schemeClr>
                  </a:solidFill>
                  <a:prstDash val="solid"/>
                </a:ln>
                <a:solidFill>
                  <a:srgbClr val="FFC000"/>
                </a:solidFill>
                <a:effectLst>
                  <a:glow rad="63500">
                    <a:schemeClr val="accent1">
                      <a:satMod val="175000"/>
                      <a:alpha val="40000"/>
                    </a:schemeClr>
                  </a:glow>
                </a:effectLst>
              </a:rPr>
              <a:t>トータル</a:t>
            </a:r>
            <a:endParaRPr kumimoji="1" lang="en-US" altLang="ja-JP" sz="3200" b="1" dirty="0" smtClean="0">
              <a:ln w="12700">
                <a:solidFill>
                  <a:schemeClr val="accent1">
                    <a:lumMod val="50000"/>
                  </a:schemeClr>
                </a:solidFill>
                <a:prstDash val="solid"/>
              </a:ln>
              <a:solidFill>
                <a:srgbClr val="FFC000"/>
              </a:solidFill>
              <a:effectLst>
                <a:glow rad="63500">
                  <a:schemeClr val="accent1">
                    <a:satMod val="175000"/>
                    <a:alpha val="40000"/>
                  </a:schemeClr>
                </a:glow>
              </a:effectLst>
            </a:endParaRPr>
          </a:p>
          <a:p>
            <a:pPr algn="ctr"/>
            <a:r>
              <a:rPr kumimoji="1" lang="ja-JP" altLang="en-US" sz="3200" b="1" dirty="0" smtClean="0">
                <a:ln w="12700">
                  <a:solidFill>
                    <a:schemeClr val="accent1">
                      <a:lumMod val="50000"/>
                    </a:schemeClr>
                  </a:solidFill>
                  <a:prstDash val="solid"/>
                </a:ln>
                <a:solidFill>
                  <a:srgbClr val="FFC000"/>
                </a:solidFill>
                <a:effectLst>
                  <a:glow rad="63500">
                    <a:schemeClr val="accent1">
                      <a:satMod val="175000"/>
                      <a:alpha val="40000"/>
                    </a:schemeClr>
                  </a:glow>
                </a:effectLst>
              </a:rPr>
              <a:t>コストダウン</a:t>
            </a:r>
            <a:endParaRPr kumimoji="1" lang="ja-JP" altLang="en-US" sz="3200" b="1" dirty="0">
              <a:ln w="12700">
                <a:solidFill>
                  <a:schemeClr val="accent1">
                    <a:lumMod val="50000"/>
                  </a:schemeClr>
                </a:solidFill>
                <a:prstDash val="solid"/>
              </a:ln>
              <a:solidFill>
                <a:srgbClr val="FFC000"/>
              </a:solidFill>
              <a:effectLst>
                <a:glow rad="63500">
                  <a:schemeClr val="accent1">
                    <a:satMod val="175000"/>
                    <a:alpha val="40000"/>
                  </a:schemeClr>
                </a:glow>
              </a:effectLst>
            </a:endParaRPr>
          </a:p>
        </p:txBody>
      </p:sp>
    </p:spTree>
    <p:extLst>
      <p:ext uri="{BB962C8B-B14F-4D97-AF65-F5344CB8AC3E}">
        <p14:creationId xmlns:p14="http://schemas.microsoft.com/office/powerpoint/2010/main" val="989992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500"/>
                                        <p:tgtEl>
                                          <p:spTgt spid="5">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par>
                                <p:cTn id="30" presetID="14" presetClass="entr" presetSubtype="1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4" presetClass="entr" presetSubtype="1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randombar(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6" end="6"/>
                                            </p:txEl>
                                          </p:spTgt>
                                        </p:tgtEl>
                                        <p:attrNameLst>
                                          <p:attrName>style.visibility</p:attrName>
                                        </p:attrNameLst>
                                      </p:cBhvr>
                                      <p:to>
                                        <p:strVal val="visible"/>
                                      </p:to>
                                    </p:set>
                                    <p:animEffect transition="in" filter="fade">
                                      <p:cBhvr>
                                        <p:cTn id="54" dur="500"/>
                                        <p:tgtEl>
                                          <p:spTgt spid="5">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fade">
                                      <p:cBhvr>
                                        <p:cTn id="59" dur="500"/>
                                        <p:tgtEl>
                                          <p:spTgt spid="5">
                                            <p:txEl>
                                              <p:pRg st="8" end="8"/>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
                                            <p:txEl>
                                              <p:pRg st="9" end="9"/>
                                            </p:txEl>
                                          </p:spTgt>
                                        </p:tgtEl>
                                        <p:attrNameLst>
                                          <p:attrName>style.visibility</p:attrName>
                                        </p:attrNameLst>
                                      </p:cBhvr>
                                      <p:to>
                                        <p:strVal val="visible"/>
                                      </p:to>
                                    </p:set>
                                    <p:animEffect transition="in" filter="fade">
                                      <p:cBhvr>
                                        <p:cTn id="62" dur="500"/>
                                        <p:tgtEl>
                                          <p:spTgt spid="5">
                                            <p:txEl>
                                              <p:pRg st="9" end="9"/>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5">
                                            <p:txEl>
                                              <p:pRg st="10" end="10"/>
                                            </p:txEl>
                                          </p:spTgt>
                                        </p:tgtEl>
                                        <p:attrNameLst>
                                          <p:attrName>style.visibility</p:attrName>
                                        </p:attrNameLst>
                                      </p:cBhvr>
                                      <p:to>
                                        <p:strVal val="visible"/>
                                      </p:to>
                                    </p:set>
                                    <p:animEffect transition="in" filter="fade">
                                      <p:cBhvr>
                                        <p:cTn id="65" dur="500"/>
                                        <p:tgtEl>
                                          <p:spTgt spid="5">
                                            <p:txEl>
                                              <p:pRg st="10" end="10"/>
                                            </p:txEl>
                                          </p:spTgt>
                                        </p:tgtEl>
                                      </p:cBhvr>
                                    </p:animEffect>
                                  </p:childTnLst>
                                </p:cTn>
                              </p:par>
                              <p:par>
                                <p:cTn id="66" presetID="31" presetClass="exit" presetSubtype="0" fill="hold" nodeType="withEffect">
                                  <p:stCondLst>
                                    <p:cond delay="0"/>
                                  </p:stCondLst>
                                  <p:childTnLst>
                                    <p:anim calcmode="lin" valueType="num">
                                      <p:cBhvr>
                                        <p:cTn id="67" dur="1000"/>
                                        <p:tgtEl>
                                          <p:spTgt spid="9"/>
                                        </p:tgtEl>
                                        <p:attrNameLst>
                                          <p:attrName>ppt_w</p:attrName>
                                        </p:attrNameLst>
                                      </p:cBhvr>
                                      <p:tavLst>
                                        <p:tav tm="0">
                                          <p:val>
                                            <p:strVal val="ppt_w"/>
                                          </p:val>
                                        </p:tav>
                                        <p:tav tm="100000">
                                          <p:val>
                                            <p:fltVal val="0"/>
                                          </p:val>
                                        </p:tav>
                                      </p:tavLst>
                                    </p:anim>
                                    <p:anim calcmode="lin" valueType="num">
                                      <p:cBhvr>
                                        <p:cTn id="68" dur="1000"/>
                                        <p:tgtEl>
                                          <p:spTgt spid="9"/>
                                        </p:tgtEl>
                                        <p:attrNameLst>
                                          <p:attrName>ppt_h</p:attrName>
                                        </p:attrNameLst>
                                      </p:cBhvr>
                                      <p:tavLst>
                                        <p:tav tm="0">
                                          <p:val>
                                            <p:strVal val="ppt_h"/>
                                          </p:val>
                                        </p:tav>
                                        <p:tav tm="100000">
                                          <p:val>
                                            <p:fltVal val="0"/>
                                          </p:val>
                                        </p:tav>
                                      </p:tavLst>
                                    </p:anim>
                                    <p:anim calcmode="lin" valueType="num">
                                      <p:cBhvr>
                                        <p:cTn id="69" dur="1000"/>
                                        <p:tgtEl>
                                          <p:spTgt spid="9"/>
                                        </p:tgtEl>
                                        <p:attrNameLst>
                                          <p:attrName>style.rotation</p:attrName>
                                        </p:attrNameLst>
                                      </p:cBhvr>
                                      <p:tavLst>
                                        <p:tav tm="0">
                                          <p:val>
                                            <p:fltVal val="0"/>
                                          </p:val>
                                        </p:tav>
                                        <p:tav tm="100000">
                                          <p:val>
                                            <p:fltVal val="90"/>
                                          </p:val>
                                        </p:tav>
                                      </p:tavLst>
                                    </p:anim>
                                    <p:animEffect transition="out" filter="fade">
                                      <p:cBhvr>
                                        <p:cTn id="70" dur="1000"/>
                                        <p:tgtEl>
                                          <p:spTgt spid="9"/>
                                        </p:tgtEl>
                                      </p:cBhvr>
                                    </p:animEffect>
                                    <p:set>
                                      <p:cBhvr>
                                        <p:cTn id="71" dur="1" fill="hold">
                                          <p:stCondLst>
                                            <p:cond delay="999"/>
                                          </p:stCondLst>
                                        </p:cTn>
                                        <p:tgtEl>
                                          <p:spTgt spid="9"/>
                                        </p:tgtEl>
                                        <p:attrNameLst>
                                          <p:attrName>style.visibility</p:attrName>
                                        </p:attrNameLst>
                                      </p:cBhvr>
                                      <p:to>
                                        <p:strVal val="hidden"/>
                                      </p:to>
                                    </p:set>
                                  </p:childTnLst>
                                </p:cTn>
                              </p:par>
                              <p:par>
                                <p:cTn id="72" presetID="31" presetClass="exit" presetSubtype="0" fill="hold" grpId="1" nodeType="withEffect">
                                  <p:stCondLst>
                                    <p:cond delay="0"/>
                                  </p:stCondLst>
                                  <p:childTnLst>
                                    <p:anim calcmode="lin" valueType="num">
                                      <p:cBhvr>
                                        <p:cTn id="73" dur="1000"/>
                                        <p:tgtEl>
                                          <p:spTgt spid="10"/>
                                        </p:tgtEl>
                                        <p:attrNameLst>
                                          <p:attrName>ppt_w</p:attrName>
                                        </p:attrNameLst>
                                      </p:cBhvr>
                                      <p:tavLst>
                                        <p:tav tm="0">
                                          <p:val>
                                            <p:strVal val="ppt_w"/>
                                          </p:val>
                                        </p:tav>
                                        <p:tav tm="100000">
                                          <p:val>
                                            <p:fltVal val="0"/>
                                          </p:val>
                                        </p:tav>
                                      </p:tavLst>
                                    </p:anim>
                                    <p:anim calcmode="lin" valueType="num">
                                      <p:cBhvr>
                                        <p:cTn id="74" dur="1000"/>
                                        <p:tgtEl>
                                          <p:spTgt spid="10"/>
                                        </p:tgtEl>
                                        <p:attrNameLst>
                                          <p:attrName>ppt_h</p:attrName>
                                        </p:attrNameLst>
                                      </p:cBhvr>
                                      <p:tavLst>
                                        <p:tav tm="0">
                                          <p:val>
                                            <p:strVal val="ppt_h"/>
                                          </p:val>
                                        </p:tav>
                                        <p:tav tm="100000">
                                          <p:val>
                                            <p:fltVal val="0"/>
                                          </p:val>
                                        </p:tav>
                                      </p:tavLst>
                                    </p:anim>
                                    <p:anim calcmode="lin" valueType="num">
                                      <p:cBhvr>
                                        <p:cTn id="75" dur="1000"/>
                                        <p:tgtEl>
                                          <p:spTgt spid="10"/>
                                        </p:tgtEl>
                                        <p:attrNameLst>
                                          <p:attrName>style.rotation</p:attrName>
                                        </p:attrNameLst>
                                      </p:cBhvr>
                                      <p:tavLst>
                                        <p:tav tm="0">
                                          <p:val>
                                            <p:fltVal val="0"/>
                                          </p:val>
                                        </p:tav>
                                        <p:tav tm="100000">
                                          <p:val>
                                            <p:fltVal val="90"/>
                                          </p:val>
                                        </p:tav>
                                      </p:tavLst>
                                    </p:anim>
                                    <p:animEffect transition="out" filter="fade">
                                      <p:cBhvr>
                                        <p:cTn id="76" dur="1000"/>
                                        <p:tgtEl>
                                          <p:spTgt spid="10"/>
                                        </p:tgtEl>
                                      </p:cBhvr>
                                    </p:animEffect>
                                    <p:set>
                                      <p:cBhvr>
                                        <p:cTn id="77" dur="1" fill="hold">
                                          <p:stCondLst>
                                            <p:cond delay="999"/>
                                          </p:stCondLst>
                                        </p:cTn>
                                        <p:tgtEl>
                                          <p:spTgt spid="10"/>
                                        </p:tgtEl>
                                        <p:attrNameLst>
                                          <p:attrName>style.visibility</p:attrName>
                                        </p:attrNameLst>
                                      </p:cBhvr>
                                      <p:to>
                                        <p:strVal val="hidden"/>
                                      </p:to>
                                    </p:set>
                                  </p:childTnLst>
                                </p:cTn>
                              </p:par>
                              <p:par>
                                <p:cTn id="78" presetID="31" presetClass="exit" presetSubtype="0" fill="hold" grpId="1" nodeType="withEffect">
                                  <p:stCondLst>
                                    <p:cond delay="0"/>
                                  </p:stCondLst>
                                  <p:childTnLst>
                                    <p:anim calcmode="lin" valueType="num">
                                      <p:cBhvr>
                                        <p:cTn id="79" dur="1000"/>
                                        <p:tgtEl>
                                          <p:spTgt spid="11"/>
                                        </p:tgtEl>
                                        <p:attrNameLst>
                                          <p:attrName>ppt_w</p:attrName>
                                        </p:attrNameLst>
                                      </p:cBhvr>
                                      <p:tavLst>
                                        <p:tav tm="0">
                                          <p:val>
                                            <p:strVal val="ppt_w"/>
                                          </p:val>
                                        </p:tav>
                                        <p:tav tm="100000">
                                          <p:val>
                                            <p:fltVal val="0"/>
                                          </p:val>
                                        </p:tav>
                                      </p:tavLst>
                                    </p:anim>
                                    <p:anim calcmode="lin" valueType="num">
                                      <p:cBhvr>
                                        <p:cTn id="80" dur="1000"/>
                                        <p:tgtEl>
                                          <p:spTgt spid="11"/>
                                        </p:tgtEl>
                                        <p:attrNameLst>
                                          <p:attrName>ppt_h</p:attrName>
                                        </p:attrNameLst>
                                      </p:cBhvr>
                                      <p:tavLst>
                                        <p:tav tm="0">
                                          <p:val>
                                            <p:strVal val="ppt_h"/>
                                          </p:val>
                                        </p:tav>
                                        <p:tav tm="100000">
                                          <p:val>
                                            <p:fltVal val="0"/>
                                          </p:val>
                                        </p:tav>
                                      </p:tavLst>
                                    </p:anim>
                                    <p:anim calcmode="lin" valueType="num">
                                      <p:cBhvr>
                                        <p:cTn id="81" dur="1000"/>
                                        <p:tgtEl>
                                          <p:spTgt spid="11"/>
                                        </p:tgtEl>
                                        <p:attrNameLst>
                                          <p:attrName>style.rotation</p:attrName>
                                        </p:attrNameLst>
                                      </p:cBhvr>
                                      <p:tavLst>
                                        <p:tav tm="0">
                                          <p:val>
                                            <p:fltVal val="0"/>
                                          </p:val>
                                        </p:tav>
                                        <p:tav tm="100000">
                                          <p:val>
                                            <p:fltVal val="90"/>
                                          </p:val>
                                        </p:tav>
                                      </p:tavLst>
                                    </p:anim>
                                    <p:animEffect transition="out" filter="fade">
                                      <p:cBhvr>
                                        <p:cTn id="82" dur="1000"/>
                                        <p:tgtEl>
                                          <p:spTgt spid="11"/>
                                        </p:tgtEl>
                                      </p:cBhvr>
                                    </p:animEffect>
                                    <p:set>
                                      <p:cBhvr>
                                        <p:cTn id="83" dur="1" fill="hold">
                                          <p:stCondLst>
                                            <p:cond delay="999"/>
                                          </p:stCondLst>
                                        </p:cTn>
                                        <p:tgtEl>
                                          <p:spTgt spid="11"/>
                                        </p:tgtEl>
                                        <p:attrNameLst>
                                          <p:attrName>style.visibility</p:attrName>
                                        </p:attrNameLst>
                                      </p:cBhvr>
                                      <p:to>
                                        <p:strVal val="hidden"/>
                                      </p:to>
                                    </p:set>
                                  </p:childTnLst>
                                </p:cTn>
                              </p:par>
                              <p:par>
                                <p:cTn id="84" presetID="31" presetClass="exit" presetSubtype="0" fill="hold" nodeType="withEffect">
                                  <p:stCondLst>
                                    <p:cond delay="0"/>
                                  </p:stCondLst>
                                  <p:childTnLst>
                                    <p:anim calcmode="lin" valueType="num">
                                      <p:cBhvr>
                                        <p:cTn id="85" dur="1000"/>
                                        <p:tgtEl>
                                          <p:spTgt spid="4"/>
                                        </p:tgtEl>
                                        <p:attrNameLst>
                                          <p:attrName>ppt_w</p:attrName>
                                        </p:attrNameLst>
                                      </p:cBhvr>
                                      <p:tavLst>
                                        <p:tav tm="0">
                                          <p:val>
                                            <p:strVal val="ppt_w"/>
                                          </p:val>
                                        </p:tav>
                                        <p:tav tm="100000">
                                          <p:val>
                                            <p:fltVal val="0"/>
                                          </p:val>
                                        </p:tav>
                                      </p:tavLst>
                                    </p:anim>
                                    <p:anim calcmode="lin" valueType="num">
                                      <p:cBhvr>
                                        <p:cTn id="86" dur="1000"/>
                                        <p:tgtEl>
                                          <p:spTgt spid="4"/>
                                        </p:tgtEl>
                                        <p:attrNameLst>
                                          <p:attrName>ppt_h</p:attrName>
                                        </p:attrNameLst>
                                      </p:cBhvr>
                                      <p:tavLst>
                                        <p:tav tm="0">
                                          <p:val>
                                            <p:strVal val="ppt_h"/>
                                          </p:val>
                                        </p:tav>
                                        <p:tav tm="100000">
                                          <p:val>
                                            <p:fltVal val="0"/>
                                          </p:val>
                                        </p:tav>
                                      </p:tavLst>
                                    </p:anim>
                                    <p:anim calcmode="lin" valueType="num">
                                      <p:cBhvr>
                                        <p:cTn id="87" dur="1000"/>
                                        <p:tgtEl>
                                          <p:spTgt spid="4"/>
                                        </p:tgtEl>
                                        <p:attrNameLst>
                                          <p:attrName>style.rotation</p:attrName>
                                        </p:attrNameLst>
                                      </p:cBhvr>
                                      <p:tavLst>
                                        <p:tav tm="0">
                                          <p:val>
                                            <p:fltVal val="0"/>
                                          </p:val>
                                        </p:tav>
                                        <p:tav tm="100000">
                                          <p:val>
                                            <p:fltVal val="90"/>
                                          </p:val>
                                        </p:tav>
                                      </p:tavLst>
                                    </p:anim>
                                    <p:animEffect transition="out" filter="fade">
                                      <p:cBhvr>
                                        <p:cTn id="88" dur="1000"/>
                                        <p:tgtEl>
                                          <p:spTgt spid="4"/>
                                        </p:tgtEl>
                                      </p:cBhvr>
                                    </p:animEffect>
                                    <p:set>
                                      <p:cBhvr>
                                        <p:cTn id="89" dur="1" fill="hold">
                                          <p:stCondLst>
                                            <p:cond delay="999"/>
                                          </p:stCondLst>
                                        </p:cTn>
                                        <p:tgtEl>
                                          <p:spTgt spid="4"/>
                                        </p:tgtEl>
                                        <p:attrNameLst>
                                          <p:attrName>style.visibility</p:attrName>
                                        </p:attrNameLst>
                                      </p:cBhvr>
                                      <p:to>
                                        <p:strVal val="hidden"/>
                                      </p:to>
                                    </p:set>
                                  </p:childTnLst>
                                </p:cTn>
                              </p:par>
                              <p:par>
                                <p:cTn id="90" presetID="31" presetClass="exit" presetSubtype="0" fill="hold" grpId="1" nodeType="withEffect">
                                  <p:stCondLst>
                                    <p:cond delay="0"/>
                                  </p:stCondLst>
                                  <p:childTnLst>
                                    <p:anim calcmode="lin" valueType="num">
                                      <p:cBhvr>
                                        <p:cTn id="91" dur="1000"/>
                                        <p:tgtEl>
                                          <p:spTgt spid="7"/>
                                        </p:tgtEl>
                                        <p:attrNameLst>
                                          <p:attrName>ppt_w</p:attrName>
                                        </p:attrNameLst>
                                      </p:cBhvr>
                                      <p:tavLst>
                                        <p:tav tm="0">
                                          <p:val>
                                            <p:strVal val="ppt_w"/>
                                          </p:val>
                                        </p:tav>
                                        <p:tav tm="100000">
                                          <p:val>
                                            <p:fltVal val="0"/>
                                          </p:val>
                                        </p:tav>
                                      </p:tavLst>
                                    </p:anim>
                                    <p:anim calcmode="lin" valueType="num">
                                      <p:cBhvr>
                                        <p:cTn id="92" dur="1000"/>
                                        <p:tgtEl>
                                          <p:spTgt spid="7"/>
                                        </p:tgtEl>
                                        <p:attrNameLst>
                                          <p:attrName>ppt_h</p:attrName>
                                        </p:attrNameLst>
                                      </p:cBhvr>
                                      <p:tavLst>
                                        <p:tav tm="0">
                                          <p:val>
                                            <p:strVal val="ppt_h"/>
                                          </p:val>
                                        </p:tav>
                                        <p:tav tm="100000">
                                          <p:val>
                                            <p:fltVal val="0"/>
                                          </p:val>
                                        </p:tav>
                                      </p:tavLst>
                                    </p:anim>
                                    <p:anim calcmode="lin" valueType="num">
                                      <p:cBhvr>
                                        <p:cTn id="93" dur="1000"/>
                                        <p:tgtEl>
                                          <p:spTgt spid="7"/>
                                        </p:tgtEl>
                                        <p:attrNameLst>
                                          <p:attrName>style.rotation</p:attrName>
                                        </p:attrNameLst>
                                      </p:cBhvr>
                                      <p:tavLst>
                                        <p:tav tm="0">
                                          <p:val>
                                            <p:fltVal val="0"/>
                                          </p:val>
                                        </p:tav>
                                        <p:tav tm="100000">
                                          <p:val>
                                            <p:fltVal val="90"/>
                                          </p:val>
                                        </p:tav>
                                      </p:tavLst>
                                    </p:anim>
                                    <p:animEffect transition="out" filter="fade">
                                      <p:cBhvr>
                                        <p:cTn id="94" dur="1000"/>
                                        <p:tgtEl>
                                          <p:spTgt spid="7"/>
                                        </p:tgtEl>
                                      </p:cBhvr>
                                    </p:animEffect>
                                    <p:set>
                                      <p:cBhvr>
                                        <p:cTn id="95" dur="1" fill="hold">
                                          <p:stCondLst>
                                            <p:cond delay="999"/>
                                          </p:stCondLst>
                                        </p:cTn>
                                        <p:tgtEl>
                                          <p:spTgt spid="7"/>
                                        </p:tgtEl>
                                        <p:attrNameLst>
                                          <p:attrName>style.visibility</p:attrName>
                                        </p:attrNameLst>
                                      </p:cBhvr>
                                      <p:to>
                                        <p:strVal val="hidden"/>
                                      </p:to>
                                    </p:set>
                                  </p:childTnLst>
                                </p:cTn>
                              </p:par>
                              <p:par>
                                <p:cTn id="96" presetID="31" presetClass="exit" presetSubtype="0" fill="hold" grpId="1" nodeType="withEffect">
                                  <p:stCondLst>
                                    <p:cond delay="0"/>
                                  </p:stCondLst>
                                  <p:childTnLst>
                                    <p:anim calcmode="lin" valueType="num">
                                      <p:cBhvr>
                                        <p:cTn id="97" dur="1000"/>
                                        <p:tgtEl>
                                          <p:spTgt spid="8"/>
                                        </p:tgtEl>
                                        <p:attrNameLst>
                                          <p:attrName>ppt_w</p:attrName>
                                        </p:attrNameLst>
                                      </p:cBhvr>
                                      <p:tavLst>
                                        <p:tav tm="0">
                                          <p:val>
                                            <p:strVal val="ppt_w"/>
                                          </p:val>
                                        </p:tav>
                                        <p:tav tm="100000">
                                          <p:val>
                                            <p:fltVal val="0"/>
                                          </p:val>
                                        </p:tav>
                                      </p:tavLst>
                                    </p:anim>
                                    <p:anim calcmode="lin" valueType="num">
                                      <p:cBhvr>
                                        <p:cTn id="98" dur="1000"/>
                                        <p:tgtEl>
                                          <p:spTgt spid="8"/>
                                        </p:tgtEl>
                                        <p:attrNameLst>
                                          <p:attrName>ppt_h</p:attrName>
                                        </p:attrNameLst>
                                      </p:cBhvr>
                                      <p:tavLst>
                                        <p:tav tm="0">
                                          <p:val>
                                            <p:strVal val="ppt_h"/>
                                          </p:val>
                                        </p:tav>
                                        <p:tav tm="100000">
                                          <p:val>
                                            <p:fltVal val="0"/>
                                          </p:val>
                                        </p:tav>
                                      </p:tavLst>
                                    </p:anim>
                                    <p:anim calcmode="lin" valueType="num">
                                      <p:cBhvr>
                                        <p:cTn id="99" dur="1000"/>
                                        <p:tgtEl>
                                          <p:spTgt spid="8"/>
                                        </p:tgtEl>
                                        <p:attrNameLst>
                                          <p:attrName>style.rotation</p:attrName>
                                        </p:attrNameLst>
                                      </p:cBhvr>
                                      <p:tavLst>
                                        <p:tav tm="0">
                                          <p:val>
                                            <p:fltVal val="0"/>
                                          </p:val>
                                        </p:tav>
                                        <p:tav tm="100000">
                                          <p:val>
                                            <p:fltVal val="90"/>
                                          </p:val>
                                        </p:tav>
                                      </p:tavLst>
                                    </p:anim>
                                    <p:animEffect transition="out" filter="fade">
                                      <p:cBhvr>
                                        <p:cTn id="100" dur="1000"/>
                                        <p:tgtEl>
                                          <p:spTgt spid="8"/>
                                        </p:tgtEl>
                                      </p:cBhvr>
                                    </p:animEffect>
                                    <p:set>
                                      <p:cBhvr>
                                        <p:cTn id="101" dur="1" fill="hold">
                                          <p:stCondLst>
                                            <p:cond delay="999"/>
                                          </p:stCondLst>
                                        </p:cTn>
                                        <p:tgtEl>
                                          <p:spTgt spid="8"/>
                                        </p:tgtEl>
                                        <p:attrNameLst>
                                          <p:attrName>style.visibility</p:attrName>
                                        </p:attrNameLst>
                                      </p:cBhvr>
                                      <p:to>
                                        <p:strVal val="hidden"/>
                                      </p:to>
                                    </p:set>
                                  </p:childTnLst>
                                </p:cTn>
                              </p:par>
                              <p:par>
                                <p:cTn id="102" presetID="42" presetClass="path" presetSubtype="0" accel="50000" decel="50000" fill="hold" nodeType="withEffect">
                                  <p:stCondLst>
                                    <p:cond delay="0"/>
                                  </p:stCondLst>
                                  <p:childTnLst>
                                    <p:animMotion origin="layout" path="M 4.16667E-6 -2.22222E-6 L 4.16667E-6 -0.26111 " pathEditMode="relative" rAng="0" ptsTypes="AA">
                                      <p:cBhvr>
                                        <p:cTn id="103" dur="2000" fill="hold"/>
                                        <p:tgtEl>
                                          <p:spTgt spid="6"/>
                                        </p:tgtEl>
                                        <p:attrNameLst>
                                          <p:attrName>ppt_x</p:attrName>
                                          <p:attrName>ppt_y</p:attrName>
                                        </p:attrNameLst>
                                      </p:cBhvr>
                                      <p:rCtr x="0" y="-13056"/>
                                    </p:animMotion>
                                  </p:childTnLst>
                                </p:cTn>
                              </p:par>
                            </p:childTnLst>
                          </p:cTn>
                        </p:par>
                        <p:par>
                          <p:cTn id="104" fill="hold">
                            <p:stCondLst>
                              <p:cond delay="2000"/>
                            </p:stCondLst>
                            <p:childTnLst>
                              <p:par>
                                <p:cTn id="105" presetID="45" presetClass="entr" presetSubtype="0" fill="hold" grpId="0"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fade">
                                      <p:cBhvr>
                                        <p:cTn id="107" dur="2000"/>
                                        <p:tgtEl>
                                          <p:spTgt spid="12"/>
                                        </p:tgtEl>
                                      </p:cBhvr>
                                    </p:animEffect>
                                    <p:anim calcmode="lin" valueType="num">
                                      <p:cBhvr>
                                        <p:cTn id="108" dur="2000" fill="hold"/>
                                        <p:tgtEl>
                                          <p:spTgt spid="12"/>
                                        </p:tgtEl>
                                        <p:attrNameLst>
                                          <p:attrName>ppt_w</p:attrName>
                                        </p:attrNameLst>
                                      </p:cBhvr>
                                      <p:tavLst>
                                        <p:tav tm="0" fmla="#ppt_w*sin(2.5*pi*$)">
                                          <p:val>
                                            <p:fltVal val="0"/>
                                          </p:val>
                                        </p:tav>
                                        <p:tav tm="100000">
                                          <p:val>
                                            <p:fltVal val="1"/>
                                          </p:val>
                                        </p:tav>
                                      </p:tavLst>
                                    </p:anim>
                                    <p:anim calcmode="lin" valueType="num">
                                      <p:cBhvr>
                                        <p:cTn id="109" dur="2000" fill="hold"/>
                                        <p:tgtEl>
                                          <p:spTgt spid="12"/>
                                        </p:tgtEl>
                                        <p:attrNameLst>
                                          <p:attrName>ppt_h</p:attrName>
                                        </p:attrNameLst>
                                      </p:cBhvr>
                                      <p:tavLst>
                                        <p:tav tm="0">
                                          <p:val>
                                            <p:strVal val="#ppt_h"/>
                                          </p:val>
                                        </p:tav>
                                        <p:tav tm="100000">
                                          <p:val>
                                            <p:strVal val="#ppt_h"/>
                                          </p:val>
                                        </p:tav>
                                      </p:tavLst>
                                    </p:anim>
                                  </p:childTnLst>
                                </p:cTn>
                              </p:par>
                            </p:childTnLst>
                          </p:cTn>
                        </p:par>
                        <p:par>
                          <p:cTn id="110" fill="hold">
                            <p:stCondLst>
                              <p:cond delay="4000"/>
                            </p:stCondLst>
                            <p:childTnLst>
                              <p:par>
                                <p:cTn id="111" presetID="45" presetClass="entr" presetSubtype="0" fill="hold" grpId="0" nodeType="afterEffect">
                                  <p:stCondLst>
                                    <p:cond delay="0"/>
                                  </p:stCondLst>
                                  <p:childTnLst>
                                    <p:set>
                                      <p:cBhvr>
                                        <p:cTn id="112" dur="1" fill="hold">
                                          <p:stCondLst>
                                            <p:cond delay="0"/>
                                          </p:stCondLst>
                                        </p:cTn>
                                        <p:tgtEl>
                                          <p:spTgt spid="15"/>
                                        </p:tgtEl>
                                        <p:attrNameLst>
                                          <p:attrName>style.visibility</p:attrName>
                                        </p:attrNameLst>
                                      </p:cBhvr>
                                      <p:to>
                                        <p:strVal val="visible"/>
                                      </p:to>
                                    </p:set>
                                    <p:animEffect transition="in" filter="fade">
                                      <p:cBhvr>
                                        <p:cTn id="113" dur="2000"/>
                                        <p:tgtEl>
                                          <p:spTgt spid="15"/>
                                        </p:tgtEl>
                                      </p:cBhvr>
                                    </p:animEffect>
                                    <p:anim calcmode="lin" valueType="num">
                                      <p:cBhvr>
                                        <p:cTn id="114" dur="2000" fill="hold"/>
                                        <p:tgtEl>
                                          <p:spTgt spid="15"/>
                                        </p:tgtEl>
                                        <p:attrNameLst>
                                          <p:attrName>ppt_w</p:attrName>
                                        </p:attrNameLst>
                                      </p:cBhvr>
                                      <p:tavLst>
                                        <p:tav tm="0" fmla="#ppt_w*sin(2.5*pi*$)">
                                          <p:val>
                                            <p:fltVal val="0"/>
                                          </p:val>
                                        </p:tav>
                                        <p:tav tm="100000">
                                          <p:val>
                                            <p:fltVal val="1"/>
                                          </p:val>
                                        </p:tav>
                                      </p:tavLst>
                                    </p:anim>
                                    <p:anim calcmode="lin" valueType="num">
                                      <p:cBhvr>
                                        <p:cTn id="11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5">
                                            <p:txEl>
                                              <p:pRg st="12" end="12"/>
                                            </p:txEl>
                                          </p:spTgt>
                                        </p:tgtEl>
                                        <p:attrNameLst>
                                          <p:attrName>style.visibility</p:attrName>
                                        </p:attrNameLst>
                                      </p:cBhvr>
                                      <p:to>
                                        <p:strVal val="visible"/>
                                      </p:to>
                                    </p:set>
                                    <p:animEffect transition="in" filter="fade">
                                      <p:cBhvr>
                                        <p:cTn id="120" dur="500"/>
                                        <p:tgtEl>
                                          <p:spTgt spid="5">
                                            <p:txEl>
                                              <p:pRg st="12" end="12"/>
                                            </p:txEl>
                                          </p:spTgt>
                                        </p:tgtEl>
                                      </p:cBhvr>
                                    </p:animEffect>
                                  </p:childTnLst>
                                </p:cTn>
                              </p:par>
                              <p:par>
                                <p:cTn id="121" presetID="0" presetClass="path" presetSubtype="0" accel="50000" decel="50000" fill="hold" grpId="1" nodeType="withEffect">
                                  <p:stCondLst>
                                    <p:cond delay="0"/>
                                  </p:stCondLst>
                                  <p:childTnLst>
                                    <p:animMotion origin="layout" path="M 0 0 L 0 0 C -0.00069 0.01157 0 0.01458 -0.00208 0.02314 C -0.0026 0.02569 -0.00278 0.02847 -0.00399 0.03078 L -0.0059 0.03449 C -0.00694 0.03865 -0.00781 0.04352 -0.01059 0.04606 L -0.01649 0.05115 L -0.01927 0.0537 C -0.02222 0.05949 -0.01996 0.05694 -0.02517 0.05902 C -0.02708 0.05972 -0.0309 0.06157 -0.0309 0.06157 C -0.03177 0.06227 -0.03264 0.06342 -0.03368 0.06412 C -0.03785 0.06643 -0.03941 0.06643 -0.0434 0.06782 C -0.04444 0.06828 -0.04531 0.06875 -0.04635 0.06921 C -0.0526 0.07152 -0.05312 0.07152 -0.05885 0.07314 C -0.06805 0.07268 -0.07743 0.07245 -0.08663 0.07176 C -0.08906 0.07152 -0.09462 0.06828 -0.09635 0.06782 C -0.09791 0.06759 -0.09948 0.06713 -0.10104 0.06666 C -0.11406 0.06227 -0.09166 0.06875 -0.10781 0.06412 C -0.10937 0.06365 -0.11111 0.06342 -0.11267 0.06273 C -0.11458 0.06203 -0.1184 0.06018 -0.1184 0.06018 C -0.11944 0.05926 -0.12031 0.05833 -0.12135 0.05764 C -0.12222 0.05694 -0.12344 0.05717 -0.1243 0.05648 C -0.13038 0.04977 -0.1217 0.05439 -0.12899 0.05115 C -0.13003 0.05046 -0.1309 0.0493 -0.13194 0.04861 C -0.13281 0.04814 -0.13385 0.04814 -0.13472 0.04745 C -0.1368 0.04583 -0.14062 0.04236 -0.14062 0.04236 C -0.14219 0.03541 -0.14045 0.04097 -0.14444 0.03449 C -0.14844 0.02824 -0.14392 0.03287 -0.1493 0.02824 C -0.14948 0.02685 -0.14982 0.02546 -0.15017 0.0243 C -0.15364 0.01504 -0.15069 0.02662 -0.15399 0.01527 C -0.15486 0.01273 -0.15538 0.01018 -0.1559 0.00764 L -0.15694 0.0037 L -0.15781 0 C -0.15764 -0.0125 -0.15746 -0.02477 -0.15694 -0.03727 C -0.15677 -0.03982 -0.15555 -0.04375 -0.15503 -0.04607 C -0.15469 -0.04792 -0.15451 -0.04954 -0.15399 -0.05139 C -0.15208 -0.06019 -0.15364 -0.05764 -0.1493 -0.06158 C -0.14861 -0.06436 -0.14809 -0.06713 -0.14635 -0.06922 C -0.13819 -0.07871 -0.1434 -0.07176 -0.13767 -0.0757 C -0.13663 -0.07639 -0.13594 -0.07755 -0.13472 -0.07824 C -0.13351 -0.07894 -0.13229 -0.07894 -0.1309 -0.0794 C -0.12135 -0.08311 -0.13628 -0.07801 -0.1243 -0.08195 C -0.11562 -0.08148 -0.10607 -0.08218 -0.09722 -0.0794 C -0.09635 -0.07917 -0.09531 -0.07871 -0.09444 -0.07824 C -0.0901 -0.06991 -0.09062 -0.07361 -0.09062 -0.06806 " pathEditMode="relative" ptsTypes="AAAAAAAAAAAAAAAAAAAAAAAAAAAAAAAAAAAAAAAAAAAAA">
                                      <p:cBhvr>
                                        <p:cTn id="122" dur="2000" fill="hold"/>
                                        <p:tgtEl>
                                          <p:spTgt spid="15"/>
                                        </p:tgtEl>
                                        <p:attrNameLst>
                                          <p:attrName>ppt_x</p:attrName>
                                          <p:attrName>ppt_y</p:attrName>
                                        </p:attrNameLst>
                                      </p:cBhvr>
                                    </p:animMotion>
                                  </p:childTnLst>
                                </p:cTn>
                              </p:par>
                              <p:par>
                                <p:cTn id="123" presetID="27" presetClass="emph" presetSubtype="0" repeatCount="4000" fill="remove" grpId="2" nodeType="withEffect">
                                  <p:stCondLst>
                                    <p:cond delay="0"/>
                                  </p:stCondLst>
                                  <p:childTnLst>
                                    <p:animClr clrSpc="rgb" dir="cw">
                                      <p:cBhvr override="childStyle">
                                        <p:cTn id="124" dur="250" autoRev="1" fill="remove"/>
                                        <p:tgtEl>
                                          <p:spTgt spid="15"/>
                                        </p:tgtEl>
                                        <p:attrNameLst>
                                          <p:attrName>style.color</p:attrName>
                                        </p:attrNameLst>
                                      </p:cBhvr>
                                      <p:to>
                                        <a:schemeClr val="tx1"/>
                                      </p:to>
                                    </p:animClr>
                                    <p:animClr clrSpc="rgb" dir="cw">
                                      <p:cBhvr>
                                        <p:cTn id="125" dur="250" autoRev="1" fill="remove"/>
                                        <p:tgtEl>
                                          <p:spTgt spid="15"/>
                                        </p:tgtEl>
                                        <p:attrNameLst>
                                          <p:attrName>fillcolor</p:attrName>
                                        </p:attrNameLst>
                                      </p:cBhvr>
                                      <p:to>
                                        <a:schemeClr val="tx1"/>
                                      </p:to>
                                    </p:animClr>
                                    <p:set>
                                      <p:cBhvr>
                                        <p:cTn id="126" dur="250" autoRev="1" fill="remove"/>
                                        <p:tgtEl>
                                          <p:spTgt spid="15"/>
                                        </p:tgtEl>
                                        <p:attrNameLst>
                                          <p:attrName>fill.type</p:attrName>
                                        </p:attrNameLst>
                                      </p:cBhvr>
                                      <p:to>
                                        <p:strVal val="solid"/>
                                      </p:to>
                                    </p:set>
                                    <p:set>
                                      <p:cBhvr>
                                        <p:cTn id="127" dur="250" autoRev="1" fill="remove"/>
                                        <p:tgtEl>
                                          <p:spTgt spid="15"/>
                                        </p:tgtEl>
                                        <p:attrNameLst>
                                          <p:attrName>fill.on</p:attrName>
                                        </p:attrNameLst>
                                      </p:cBhvr>
                                      <p:to>
                                        <p:strVal val="true"/>
                                      </p:to>
                                    </p:set>
                                  </p:childTnLst>
                                </p:cTn>
                              </p:par>
                              <p:par>
                                <p:cTn id="128" presetID="0" presetClass="path" presetSubtype="0" accel="50000" decel="50000" fill="hold" grpId="1" nodeType="withEffect">
                                  <p:stCondLst>
                                    <p:cond delay="0"/>
                                  </p:stCondLst>
                                  <p:childTnLst>
                                    <p:animMotion origin="layout" path="M 0 0 L 0 0 C 0.00052 -0.01087 0.00104 -0.02152 0.00191 -0.03217 C 0.00208 -0.03518 0.00469 -0.0405 0.00573 -0.04236 C 0.00712 -0.04513 0.00903 -0.04745 0.01042 -0.05 C 0.01111 -0.05138 0.01163 -0.05277 0.01233 -0.05393 C 0.0132 -0.05509 0.01441 -0.05555 0.01528 -0.05648 C 0.01632 -0.05763 0.01701 -0.05925 0.01823 -0.06041 C 0.01997 -0.06226 0.02205 -0.06388 0.02396 -0.0655 C 0.02483 -0.06643 0.0257 -0.06759 0.02674 -0.06805 L 0.02969 -0.06944 C 0.0316 -0.07106 0.03333 -0.07337 0.03542 -0.07453 L 0.04132 -0.07708 C 0.04219 -0.07754 0.04306 -0.078 0.0441 -0.07824 C 0.04601 -0.0787 0.04792 -0.07916 0.04983 -0.07962 C 0.05122 -0.07986 0.05243 -0.08032 0.05365 -0.08078 C 0.05573 -0.08171 0.05747 -0.08333 0.05955 -0.08333 C 0.07743 -0.08518 0.06788 -0.08449 0.08837 -0.08587 C 0.09219 -0.08564 0.11632 -0.08425 0.12205 -0.08333 C 0.12292 -0.08333 0.12379 -0.0824 0.12483 -0.08217 C 0.13264 -0.07986 0.12847 -0.08194 0.13542 -0.07962 C 0.14028 -0.078 0.13646 -0.07893 0.14115 -0.07569 C 0.14201 -0.07523 0.14306 -0.075 0.1441 -0.07453 C 0.14531 -0.07314 0.14653 -0.07175 0.14792 -0.0706 C 0.15399 -0.0655 0.14965 -0.07083 0.15556 -0.06412 C 0.15885 -0.06041 0.15799 -0.06087 0.16042 -0.05648 C 0.16129 -0.05486 0.1625 -0.05324 0.16337 -0.05138 C 0.16406 -0.04976 0.16441 -0.04791 0.16528 -0.04629 C 0.16632 -0.04351 0.1691 -0.03865 0.1691 -0.03865 C 0.16945 -0.03726 0.16979 -0.03611 0.16997 -0.03472 C 0.17031 -0.0331 0.17049 -0.03125 0.17101 -0.02962 C 0.17465 -0.01828 0.17153 -0.03263 0.17379 -0.02199 C 0.175 -0.01643 0.175 -0.01504 0.17587 -0.00902 C 0.17517 0.00163 0.17465 0.01227 0.17379 0.02292 C 0.17326 0.02963 0.17292 0.02663 0.17101 0.03195 C 0.17049 0.03311 0.17066 0.03473 0.16997 0.03588 C 0.16927 0.03727 0.16806 0.0382 0.16719 0.03959 C 0.15695 0.05625 0.1658 0.04584 0.15747 0.05255 C 0.15556 0.05394 0.15382 0.05625 0.15174 0.05764 C 0.15052 0.05834 0.14913 0.05903 0.14792 0.06019 C 0.14306 0.06436 0.14583 0.06389 0.14306 0.06389 " pathEditMode="relative" ptsTypes="AAAAAAAAAAAAAAAAAAAAAAAAAAAAAAAAAAAAAAAAA">
                                      <p:cBhvr>
                                        <p:cTn id="129" dur="2000" fill="hold"/>
                                        <p:tgtEl>
                                          <p:spTgt spid="12"/>
                                        </p:tgtEl>
                                        <p:attrNameLst>
                                          <p:attrName>ppt_x</p:attrName>
                                          <p:attrName>ppt_y</p:attrName>
                                        </p:attrNameLst>
                                      </p:cBhvr>
                                    </p:animMotion>
                                  </p:childTnLst>
                                </p:cTn>
                              </p:par>
                              <p:par>
                                <p:cTn id="130" presetID="27" presetClass="emph" presetSubtype="0" repeatCount="4000" fill="remove" grpId="2" nodeType="withEffect">
                                  <p:stCondLst>
                                    <p:cond delay="0"/>
                                  </p:stCondLst>
                                  <p:childTnLst>
                                    <p:animClr clrSpc="rgb" dir="cw">
                                      <p:cBhvr override="childStyle">
                                        <p:cTn id="131" dur="250" autoRev="1" fill="remove"/>
                                        <p:tgtEl>
                                          <p:spTgt spid="12"/>
                                        </p:tgtEl>
                                        <p:attrNameLst>
                                          <p:attrName>style.color</p:attrName>
                                        </p:attrNameLst>
                                      </p:cBhvr>
                                      <p:to>
                                        <a:schemeClr val="tx1"/>
                                      </p:to>
                                    </p:animClr>
                                    <p:animClr clrSpc="rgb" dir="cw">
                                      <p:cBhvr>
                                        <p:cTn id="132" dur="250" autoRev="1" fill="remove"/>
                                        <p:tgtEl>
                                          <p:spTgt spid="12"/>
                                        </p:tgtEl>
                                        <p:attrNameLst>
                                          <p:attrName>fillcolor</p:attrName>
                                        </p:attrNameLst>
                                      </p:cBhvr>
                                      <p:to>
                                        <a:schemeClr val="tx1"/>
                                      </p:to>
                                    </p:animClr>
                                    <p:set>
                                      <p:cBhvr>
                                        <p:cTn id="133" dur="250" autoRev="1" fill="remove"/>
                                        <p:tgtEl>
                                          <p:spTgt spid="12"/>
                                        </p:tgtEl>
                                        <p:attrNameLst>
                                          <p:attrName>fill.type</p:attrName>
                                        </p:attrNameLst>
                                      </p:cBhvr>
                                      <p:to>
                                        <p:strVal val="solid"/>
                                      </p:to>
                                    </p:set>
                                    <p:set>
                                      <p:cBhvr>
                                        <p:cTn id="134" dur="250" autoRev="1" fill="remove"/>
                                        <p:tgtEl>
                                          <p:spTgt spid="12"/>
                                        </p:tgtEl>
                                        <p:attrNameLst>
                                          <p:attrName>fill.on</p:attrName>
                                        </p:attrNameLst>
                                      </p:cBhvr>
                                      <p:to>
                                        <p:strVal val="true"/>
                                      </p:to>
                                    </p:set>
                                  </p:childTnLst>
                                </p:cTn>
                              </p:par>
                            </p:childTnLst>
                          </p:cTn>
                        </p:par>
                        <p:par>
                          <p:cTn id="135" fill="hold">
                            <p:stCondLst>
                              <p:cond delay="2000"/>
                            </p:stCondLst>
                            <p:childTnLst>
                              <p:par>
                                <p:cTn id="136" presetID="31" presetClass="exit" presetSubtype="0" fill="hold" grpId="3" nodeType="afterEffect">
                                  <p:stCondLst>
                                    <p:cond delay="0"/>
                                  </p:stCondLst>
                                  <p:childTnLst>
                                    <p:anim calcmode="lin" valueType="num">
                                      <p:cBhvr>
                                        <p:cTn id="137" dur="500"/>
                                        <p:tgtEl>
                                          <p:spTgt spid="15"/>
                                        </p:tgtEl>
                                        <p:attrNameLst>
                                          <p:attrName>ppt_w</p:attrName>
                                        </p:attrNameLst>
                                      </p:cBhvr>
                                      <p:tavLst>
                                        <p:tav tm="0">
                                          <p:val>
                                            <p:strVal val="ppt_w"/>
                                          </p:val>
                                        </p:tav>
                                        <p:tav tm="100000">
                                          <p:val>
                                            <p:fltVal val="0"/>
                                          </p:val>
                                        </p:tav>
                                      </p:tavLst>
                                    </p:anim>
                                    <p:anim calcmode="lin" valueType="num">
                                      <p:cBhvr>
                                        <p:cTn id="138" dur="500"/>
                                        <p:tgtEl>
                                          <p:spTgt spid="15"/>
                                        </p:tgtEl>
                                        <p:attrNameLst>
                                          <p:attrName>ppt_h</p:attrName>
                                        </p:attrNameLst>
                                      </p:cBhvr>
                                      <p:tavLst>
                                        <p:tav tm="0">
                                          <p:val>
                                            <p:strVal val="ppt_h"/>
                                          </p:val>
                                        </p:tav>
                                        <p:tav tm="100000">
                                          <p:val>
                                            <p:fltVal val="0"/>
                                          </p:val>
                                        </p:tav>
                                      </p:tavLst>
                                    </p:anim>
                                    <p:anim calcmode="lin" valueType="num">
                                      <p:cBhvr>
                                        <p:cTn id="139" dur="500"/>
                                        <p:tgtEl>
                                          <p:spTgt spid="15"/>
                                        </p:tgtEl>
                                        <p:attrNameLst>
                                          <p:attrName>style.rotation</p:attrName>
                                        </p:attrNameLst>
                                      </p:cBhvr>
                                      <p:tavLst>
                                        <p:tav tm="0">
                                          <p:val>
                                            <p:fltVal val="0"/>
                                          </p:val>
                                        </p:tav>
                                        <p:tav tm="100000">
                                          <p:val>
                                            <p:fltVal val="90"/>
                                          </p:val>
                                        </p:tav>
                                      </p:tavLst>
                                    </p:anim>
                                    <p:animEffect transition="out" filter="fade">
                                      <p:cBhvr>
                                        <p:cTn id="140" dur="500"/>
                                        <p:tgtEl>
                                          <p:spTgt spid="15"/>
                                        </p:tgtEl>
                                      </p:cBhvr>
                                    </p:animEffect>
                                    <p:set>
                                      <p:cBhvr>
                                        <p:cTn id="141" dur="1" fill="hold">
                                          <p:stCondLst>
                                            <p:cond delay="499"/>
                                          </p:stCondLst>
                                        </p:cTn>
                                        <p:tgtEl>
                                          <p:spTgt spid="15"/>
                                        </p:tgtEl>
                                        <p:attrNameLst>
                                          <p:attrName>style.visibility</p:attrName>
                                        </p:attrNameLst>
                                      </p:cBhvr>
                                      <p:to>
                                        <p:strVal val="hidden"/>
                                      </p:to>
                                    </p:set>
                                  </p:childTnLst>
                                </p:cTn>
                              </p:par>
                              <p:par>
                                <p:cTn id="142" presetID="31" presetClass="exit" presetSubtype="0" fill="hold" grpId="3" nodeType="withEffect">
                                  <p:stCondLst>
                                    <p:cond delay="0"/>
                                  </p:stCondLst>
                                  <p:childTnLst>
                                    <p:anim calcmode="lin" valueType="num">
                                      <p:cBhvr>
                                        <p:cTn id="143" dur="500"/>
                                        <p:tgtEl>
                                          <p:spTgt spid="12"/>
                                        </p:tgtEl>
                                        <p:attrNameLst>
                                          <p:attrName>ppt_w</p:attrName>
                                        </p:attrNameLst>
                                      </p:cBhvr>
                                      <p:tavLst>
                                        <p:tav tm="0">
                                          <p:val>
                                            <p:strVal val="ppt_w"/>
                                          </p:val>
                                        </p:tav>
                                        <p:tav tm="100000">
                                          <p:val>
                                            <p:fltVal val="0"/>
                                          </p:val>
                                        </p:tav>
                                      </p:tavLst>
                                    </p:anim>
                                    <p:anim calcmode="lin" valueType="num">
                                      <p:cBhvr>
                                        <p:cTn id="144" dur="500"/>
                                        <p:tgtEl>
                                          <p:spTgt spid="12"/>
                                        </p:tgtEl>
                                        <p:attrNameLst>
                                          <p:attrName>ppt_h</p:attrName>
                                        </p:attrNameLst>
                                      </p:cBhvr>
                                      <p:tavLst>
                                        <p:tav tm="0">
                                          <p:val>
                                            <p:strVal val="ppt_h"/>
                                          </p:val>
                                        </p:tav>
                                        <p:tav tm="100000">
                                          <p:val>
                                            <p:fltVal val="0"/>
                                          </p:val>
                                        </p:tav>
                                      </p:tavLst>
                                    </p:anim>
                                    <p:anim calcmode="lin" valueType="num">
                                      <p:cBhvr>
                                        <p:cTn id="145" dur="500"/>
                                        <p:tgtEl>
                                          <p:spTgt spid="12"/>
                                        </p:tgtEl>
                                        <p:attrNameLst>
                                          <p:attrName>style.rotation</p:attrName>
                                        </p:attrNameLst>
                                      </p:cBhvr>
                                      <p:tavLst>
                                        <p:tav tm="0">
                                          <p:val>
                                            <p:fltVal val="0"/>
                                          </p:val>
                                        </p:tav>
                                        <p:tav tm="100000">
                                          <p:val>
                                            <p:fltVal val="90"/>
                                          </p:val>
                                        </p:tav>
                                      </p:tavLst>
                                    </p:anim>
                                    <p:animEffect transition="out" filter="fade">
                                      <p:cBhvr>
                                        <p:cTn id="146" dur="500"/>
                                        <p:tgtEl>
                                          <p:spTgt spid="12"/>
                                        </p:tgtEl>
                                      </p:cBhvr>
                                    </p:animEffect>
                                    <p:set>
                                      <p:cBhvr>
                                        <p:cTn id="147" dur="1" fill="hold">
                                          <p:stCondLst>
                                            <p:cond delay="499"/>
                                          </p:stCondLst>
                                        </p:cTn>
                                        <p:tgtEl>
                                          <p:spTgt spid="12"/>
                                        </p:tgtEl>
                                        <p:attrNameLst>
                                          <p:attrName>style.visibility</p:attrName>
                                        </p:attrNameLst>
                                      </p:cBhvr>
                                      <p:to>
                                        <p:strVal val="hidden"/>
                                      </p:to>
                                    </p:set>
                                  </p:childTnLst>
                                </p:cTn>
                              </p:par>
                            </p:childTnLst>
                          </p:cTn>
                        </p:par>
                        <p:par>
                          <p:cTn id="148" fill="hold">
                            <p:stCondLst>
                              <p:cond delay="2500"/>
                            </p:stCondLst>
                            <p:childTnLst>
                              <p:par>
                                <p:cTn id="149" presetID="5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animEffect transition="in" filter="fade">
                                      <p:cBhvr>
                                        <p:cTn id="1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7" grpId="1" animBg="1"/>
      <p:bldP spid="8" grpId="0"/>
      <p:bldP spid="8" grpId="1"/>
      <p:bldP spid="10" grpId="0" animBg="1"/>
      <p:bldP spid="10" grpId="1" animBg="1"/>
      <p:bldP spid="11" grpId="0"/>
      <p:bldP spid="11" grpId="1"/>
      <p:bldP spid="12" grpId="0" animBg="1"/>
      <p:bldP spid="12" grpId="1" animBg="1"/>
      <p:bldP spid="12" grpId="2" animBg="1"/>
      <p:bldP spid="12" grpId="3" animBg="1"/>
      <p:bldP spid="15" grpId="0" animBg="1"/>
      <p:bldP spid="15" grpId="1" animBg="1"/>
      <p:bldP spid="15" grpId="2" animBg="1"/>
      <p:bldP spid="15" grpId="3"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3641" y="260648"/>
            <a:ext cx="7043208" cy="1523494"/>
          </a:xfrm>
        </p:spPr>
        <p:txBody>
          <a:bodyPr/>
          <a:lstStyle/>
          <a:p>
            <a:r>
              <a:rPr kumimoji="1" lang="ja-JP" altLang="en-US" sz="4800" dirty="0" smtClean="0">
                <a:latin typeface="HGP創英角ﾎﾟｯﾌﾟ体" panose="040B0A00000000000000" pitchFamily="50" charset="-128"/>
                <a:ea typeface="HGP創英角ﾎﾟｯﾌﾟ体" panose="040B0A00000000000000" pitchFamily="50" charset="-128"/>
              </a:rPr>
              <a:t>快削鋼のスルーフィード転造</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テキスト ボックス 2"/>
          <p:cNvSpPr txBox="1"/>
          <p:nvPr/>
        </p:nvSpPr>
        <p:spPr>
          <a:xfrm>
            <a:off x="630999" y="1916832"/>
            <a:ext cx="4589073" cy="4524315"/>
          </a:xfrm>
          <a:prstGeom prst="rect">
            <a:avLst/>
          </a:prstGeom>
          <a:noFill/>
        </p:spPr>
        <p:txBody>
          <a:bodyPr wrap="square" rtlCol="0">
            <a:sp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快削鋼にはいくつか種類がありますが、</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ここでは２種類を取り上げたいと思います。</a:t>
            </a:r>
            <a:endParaRPr kumimoji="1" lang="en-US" altLang="ja-JP" dirty="0" smtClean="0">
              <a:latin typeface="HGS創英角ﾎﾟｯﾌﾟ体" panose="040B0A00000000000000" pitchFamily="50" charset="-128"/>
              <a:ea typeface="HGS創英角ﾎﾟｯﾌﾟ体" panose="040B0A00000000000000" pitchFamily="50" charset="-128"/>
            </a:endParaRPr>
          </a:p>
          <a:p>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一つは鉛快削鋼です。</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鋼中に鉛（Ｐｂ）を添加することにより、被削性を上げた快削鋼です。</a:t>
            </a:r>
            <a:endParaRPr kumimoji="1" lang="en-US" altLang="ja-JP" dirty="0" smtClean="0">
              <a:latin typeface="HGS創英角ﾎﾟｯﾌﾟ体" panose="040B0A00000000000000" pitchFamily="50" charset="-128"/>
              <a:ea typeface="HGS創英角ﾎﾟｯﾌﾟ体" panose="040B0A00000000000000" pitchFamily="50" charset="-128"/>
            </a:endParaRPr>
          </a:p>
          <a:p>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もう一つは硫黄快削鋼です。</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上記の鉛の代わりに、マンガン（Ｍｎ）と</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硫黄（Ｓ）を添加した快削鋼です。</a:t>
            </a:r>
            <a:endParaRPr kumimoji="1" lang="en-US" altLang="ja-JP" dirty="0" smtClean="0">
              <a:latin typeface="HGS創英角ﾎﾟｯﾌﾟ体" panose="040B0A00000000000000" pitchFamily="50" charset="-128"/>
              <a:ea typeface="HGS創英角ﾎﾟｯﾌﾟ体" panose="040B0A00000000000000" pitchFamily="50" charset="-128"/>
            </a:endParaRPr>
          </a:p>
          <a:p>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切削性、転造性ともに鉛快削鋼のほうが</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優れていますが、環境適合性に問題があり将来的に使用できなくなる可能性が高いです。</a:t>
            </a:r>
            <a:endParaRPr kumimoji="1" lang="en-US" altLang="ja-JP" dirty="0" smtClean="0">
              <a:latin typeface="HGS創英角ﾎﾟｯﾌﾟ体" panose="040B0A00000000000000" pitchFamily="50" charset="-128"/>
              <a:ea typeface="HGS創英角ﾎﾟｯﾌﾟ体" panose="040B0A00000000000000" pitchFamily="50" charset="-128"/>
            </a:endParaRPr>
          </a:p>
          <a:p>
            <a:endParaRPr kumimoji="1" lang="en-US" altLang="ja-JP" dirty="0">
              <a:latin typeface="HGS創英角ﾎﾟｯﾌﾟ体" panose="040B0A00000000000000" pitchFamily="50" charset="-128"/>
              <a:ea typeface="HGS創英角ﾎﾟｯﾌﾟ体" panose="040B0A00000000000000" pitchFamily="50" charset="-128"/>
            </a:endParaRPr>
          </a:p>
        </p:txBody>
      </p:sp>
      <p:grpSp>
        <p:nvGrpSpPr>
          <p:cNvPr id="37" name="グループ化 36"/>
          <p:cNvGrpSpPr/>
          <p:nvPr/>
        </p:nvGrpSpPr>
        <p:grpSpPr>
          <a:xfrm>
            <a:off x="5548119" y="2924944"/>
            <a:ext cx="3096344" cy="576064"/>
            <a:chOff x="5580112" y="2060848"/>
            <a:chExt cx="3096344" cy="576064"/>
          </a:xfrm>
        </p:grpSpPr>
        <p:sp>
          <p:nvSpPr>
            <p:cNvPr id="13" name="正方形/長方形 12"/>
            <p:cNvSpPr/>
            <p:nvPr/>
          </p:nvSpPr>
          <p:spPr>
            <a:xfrm>
              <a:off x="5580112" y="2060848"/>
              <a:ext cx="3096344" cy="576064"/>
            </a:xfrm>
            <a:prstGeom prst="rect">
              <a:avLst/>
            </a:prstGeom>
            <a:solidFill>
              <a:schemeClr val="accent4">
                <a:lumMod val="40000"/>
                <a:lumOff val="6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5691354" y="2184378"/>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楕円 16"/>
            <p:cNvSpPr/>
            <p:nvPr/>
          </p:nvSpPr>
          <p:spPr>
            <a:xfrm>
              <a:off x="6174931" y="2380740"/>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楕円 18"/>
            <p:cNvSpPr/>
            <p:nvPr/>
          </p:nvSpPr>
          <p:spPr>
            <a:xfrm>
              <a:off x="6815844" y="2128693"/>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楕円 19"/>
            <p:cNvSpPr/>
            <p:nvPr/>
          </p:nvSpPr>
          <p:spPr>
            <a:xfrm>
              <a:off x="6688859" y="2478242"/>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楕円 20"/>
            <p:cNvSpPr/>
            <p:nvPr/>
          </p:nvSpPr>
          <p:spPr>
            <a:xfrm>
              <a:off x="7206208" y="2308732"/>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楕円 21"/>
            <p:cNvSpPr/>
            <p:nvPr/>
          </p:nvSpPr>
          <p:spPr>
            <a:xfrm>
              <a:off x="7710264" y="2272728"/>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円/楕円 22"/>
            <p:cNvSpPr/>
            <p:nvPr/>
          </p:nvSpPr>
          <p:spPr>
            <a:xfrm>
              <a:off x="7941622" y="2478242"/>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楕円 23"/>
            <p:cNvSpPr/>
            <p:nvPr/>
          </p:nvSpPr>
          <p:spPr>
            <a:xfrm>
              <a:off x="8232848" y="2165299"/>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6357156" y="2220382"/>
              <a:ext cx="288032" cy="72008"/>
            </a:xfrm>
            <a:prstGeom prst="ellipse">
              <a:avLst/>
            </a:prstGeom>
            <a:solidFill>
              <a:srgbClr val="FF0000"/>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43" name="グループ化 42"/>
          <p:cNvGrpSpPr/>
          <p:nvPr/>
        </p:nvGrpSpPr>
        <p:grpSpPr>
          <a:xfrm>
            <a:off x="5548119" y="4293096"/>
            <a:ext cx="3096344" cy="576064"/>
            <a:chOff x="5691354" y="3645024"/>
            <a:chExt cx="3096344" cy="576064"/>
          </a:xfrm>
        </p:grpSpPr>
        <p:sp>
          <p:nvSpPr>
            <p:cNvPr id="26" name="正方形/長方形 25"/>
            <p:cNvSpPr/>
            <p:nvPr/>
          </p:nvSpPr>
          <p:spPr>
            <a:xfrm>
              <a:off x="5691354" y="3645024"/>
              <a:ext cx="3096344" cy="576064"/>
            </a:xfrm>
            <a:prstGeom prst="rect">
              <a:avLst/>
            </a:prstGeom>
            <a:solidFill>
              <a:schemeClr val="accent4">
                <a:lumMod val="40000"/>
                <a:lumOff val="6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円/楕円 33"/>
            <p:cNvSpPr/>
            <p:nvPr/>
          </p:nvSpPr>
          <p:spPr>
            <a:xfrm>
              <a:off x="5802932" y="3861048"/>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楕円 37"/>
            <p:cNvSpPr/>
            <p:nvPr/>
          </p:nvSpPr>
          <p:spPr>
            <a:xfrm>
              <a:off x="6315517" y="4077072"/>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円/楕円 38"/>
            <p:cNvSpPr/>
            <p:nvPr/>
          </p:nvSpPr>
          <p:spPr>
            <a:xfrm>
              <a:off x="6645188" y="3750568"/>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 name="円/楕円 39"/>
            <p:cNvSpPr/>
            <p:nvPr/>
          </p:nvSpPr>
          <p:spPr>
            <a:xfrm>
              <a:off x="7249834" y="3985828"/>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円/楕円 40"/>
            <p:cNvSpPr/>
            <p:nvPr/>
          </p:nvSpPr>
          <p:spPr>
            <a:xfrm>
              <a:off x="7579151" y="3815734"/>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楕円 41"/>
            <p:cNvSpPr/>
            <p:nvPr/>
          </p:nvSpPr>
          <p:spPr>
            <a:xfrm>
              <a:off x="7946767" y="4040490"/>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61" name="グループ化 60"/>
          <p:cNvGrpSpPr/>
          <p:nvPr/>
        </p:nvGrpSpPr>
        <p:grpSpPr>
          <a:xfrm>
            <a:off x="6927867" y="2543600"/>
            <a:ext cx="728982" cy="449189"/>
            <a:chOff x="6927867" y="2543600"/>
            <a:chExt cx="728982" cy="449189"/>
          </a:xfrm>
        </p:grpSpPr>
        <p:cxnSp>
          <p:nvCxnSpPr>
            <p:cNvPr id="47" name="直線コネクタ 46"/>
            <p:cNvCxnSpPr>
              <a:stCxn id="19" idx="0"/>
            </p:cNvCxnSpPr>
            <p:nvPr/>
          </p:nvCxnSpPr>
          <p:spPr>
            <a:xfrm flipV="1">
              <a:off x="6927867" y="2550250"/>
              <a:ext cx="268905" cy="442539"/>
            </a:xfrm>
            <a:prstGeom prst="line">
              <a:avLst/>
            </a:prstGeom>
          </p:spPr>
          <p:style>
            <a:lnRef idx="1">
              <a:schemeClr val="dk1"/>
            </a:lnRef>
            <a:fillRef idx="0">
              <a:schemeClr val="dk1"/>
            </a:fillRef>
            <a:effectRef idx="0">
              <a:schemeClr val="dk1"/>
            </a:effectRef>
            <a:fontRef idx="minor">
              <a:schemeClr val="tx1"/>
            </a:fontRef>
          </p:style>
        </p:cxnSp>
        <p:cxnSp>
          <p:nvCxnSpPr>
            <p:cNvPr id="49" name="直線コネクタ 48"/>
            <p:cNvCxnSpPr/>
            <p:nvPr/>
          </p:nvCxnSpPr>
          <p:spPr>
            <a:xfrm>
              <a:off x="7196772" y="2543600"/>
              <a:ext cx="460077" cy="1615"/>
            </a:xfrm>
            <a:prstGeom prst="line">
              <a:avLst/>
            </a:prstGeom>
          </p:spPr>
          <p:style>
            <a:lnRef idx="1">
              <a:schemeClr val="dk1"/>
            </a:lnRef>
            <a:fillRef idx="0">
              <a:schemeClr val="dk1"/>
            </a:fillRef>
            <a:effectRef idx="0">
              <a:schemeClr val="dk1"/>
            </a:effectRef>
            <a:fontRef idx="minor">
              <a:schemeClr val="tx1"/>
            </a:fontRef>
          </p:style>
        </p:cxnSp>
      </p:grpSp>
      <p:grpSp>
        <p:nvGrpSpPr>
          <p:cNvPr id="62" name="グループ化 61"/>
          <p:cNvGrpSpPr/>
          <p:nvPr/>
        </p:nvGrpSpPr>
        <p:grpSpPr>
          <a:xfrm>
            <a:off x="6806408" y="3951906"/>
            <a:ext cx="717920" cy="445558"/>
            <a:chOff x="6806408" y="3951906"/>
            <a:chExt cx="717920" cy="445558"/>
          </a:xfrm>
        </p:grpSpPr>
        <p:cxnSp>
          <p:nvCxnSpPr>
            <p:cNvPr id="50" name="直線コネクタ 49"/>
            <p:cNvCxnSpPr/>
            <p:nvPr/>
          </p:nvCxnSpPr>
          <p:spPr>
            <a:xfrm flipV="1">
              <a:off x="6806408" y="3951906"/>
              <a:ext cx="255911" cy="445558"/>
            </a:xfrm>
            <a:prstGeom prst="line">
              <a:avLst/>
            </a:prstGeom>
          </p:spPr>
          <p:style>
            <a:lnRef idx="1">
              <a:schemeClr val="dk1"/>
            </a:lnRef>
            <a:fillRef idx="0">
              <a:schemeClr val="dk1"/>
            </a:fillRef>
            <a:effectRef idx="0">
              <a:schemeClr val="dk1"/>
            </a:effectRef>
            <a:fontRef idx="minor">
              <a:schemeClr val="tx1"/>
            </a:fontRef>
          </p:style>
        </p:cxnSp>
        <p:cxnSp>
          <p:nvCxnSpPr>
            <p:cNvPr id="51" name="直線コネクタ 50"/>
            <p:cNvCxnSpPr/>
            <p:nvPr/>
          </p:nvCxnSpPr>
          <p:spPr>
            <a:xfrm>
              <a:off x="7071883" y="3951906"/>
              <a:ext cx="452445" cy="0"/>
            </a:xfrm>
            <a:prstGeom prst="line">
              <a:avLst/>
            </a:prstGeom>
          </p:spPr>
          <p:style>
            <a:lnRef idx="1">
              <a:schemeClr val="dk1"/>
            </a:lnRef>
            <a:fillRef idx="0">
              <a:schemeClr val="dk1"/>
            </a:fillRef>
            <a:effectRef idx="0">
              <a:schemeClr val="dk1"/>
            </a:effectRef>
            <a:fontRef idx="minor">
              <a:schemeClr val="tx1"/>
            </a:fontRef>
          </p:style>
        </p:cxnSp>
      </p:grpSp>
      <p:sp>
        <p:nvSpPr>
          <p:cNvPr id="59" name="テキスト ボックス 58"/>
          <p:cNvSpPr txBox="1"/>
          <p:nvPr/>
        </p:nvSpPr>
        <p:spPr>
          <a:xfrm>
            <a:off x="7638147" y="2335551"/>
            <a:ext cx="415498" cy="369332"/>
          </a:xfrm>
          <a:prstGeom prst="rect">
            <a:avLst/>
          </a:prstGeom>
          <a:noFill/>
        </p:spPr>
        <p:txBody>
          <a:bodyPr wrap="none" rtlCol="0">
            <a:spAutoFit/>
          </a:bodyPr>
          <a:lstStyle/>
          <a:p>
            <a:r>
              <a:rPr kumimoji="1" lang="ja-JP" altLang="en-US" dirty="0" smtClean="0">
                <a:ln w="3175">
                  <a:solidFill>
                    <a:schemeClr val="bg1">
                      <a:lumMod val="95000"/>
                      <a:lumOff val="5000"/>
                    </a:schemeClr>
                  </a:solidFill>
                </a:ln>
                <a:solidFill>
                  <a:srgbClr val="FF0000"/>
                </a:solidFill>
                <a:effectLst>
                  <a:outerShdw blurRad="38100" dist="19050" dir="2700000" algn="tl" rotWithShape="0">
                    <a:schemeClr val="dk1">
                      <a:alpha val="40000"/>
                    </a:schemeClr>
                  </a:outerShdw>
                </a:effectLst>
              </a:rPr>
              <a:t>鉛</a:t>
            </a:r>
            <a:endParaRPr kumimoji="1" lang="ja-JP" altLang="en-US" dirty="0">
              <a:ln w="3175">
                <a:solidFill>
                  <a:schemeClr val="bg1">
                    <a:lumMod val="95000"/>
                    <a:lumOff val="5000"/>
                  </a:schemeClr>
                </a:solidFill>
              </a:ln>
              <a:solidFill>
                <a:srgbClr val="FF0000"/>
              </a:solidFill>
              <a:effectLst>
                <a:outerShdw blurRad="38100" dist="19050" dir="2700000" algn="tl" rotWithShape="0">
                  <a:schemeClr val="dk1">
                    <a:alpha val="40000"/>
                  </a:schemeClr>
                </a:outerShdw>
              </a:effectLst>
            </a:endParaRPr>
          </a:p>
        </p:txBody>
      </p:sp>
      <p:sp>
        <p:nvSpPr>
          <p:cNvPr id="60" name="テキスト ボックス 59"/>
          <p:cNvSpPr txBox="1"/>
          <p:nvPr/>
        </p:nvSpPr>
        <p:spPr>
          <a:xfrm>
            <a:off x="7500511" y="3746362"/>
            <a:ext cx="1640193" cy="369332"/>
          </a:xfrm>
          <a:prstGeom prst="rect">
            <a:avLst/>
          </a:prstGeom>
          <a:noFill/>
        </p:spPr>
        <p:txBody>
          <a:bodyPr wrap="none" rtlCol="0">
            <a:spAutoFit/>
          </a:bodyPr>
          <a:lstStyle/>
          <a:p>
            <a:r>
              <a:rPr kumimoji="1" lang="ja-JP" altLang="en-US" dirty="0" smtClean="0">
                <a:ln>
                  <a:solidFill>
                    <a:schemeClr val="bg1">
                      <a:lumMod val="95000"/>
                      <a:lumOff val="5000"/>
                    </a:schemeClr>
                  </a:solidFill>
                </a:ln>
                <a:solidFill>
                  <a:schemeClr val="bg2">
                    <a:lumMod val="60000"/>
                    <a:lumOff val="40000"/>
                  </a:schemeClr>
                </a:solidFill>
              </a:rPr>
              <a:t>硫黄・マンガン</a:t>
            </a:r>
            <a:endParaRPr kumimoji="1" lang="ja-JP" altLang="en-US" dirty="0">
              <a:ln>
                <a:solidFill>
                  <a:schemeClr val="bg1">
                    <a:lumMod val="95000"/>
                    <a:lumOff val="5000"/>
                  </a:schemeClr>
                </a:solidFill>
              </a:ln>
              <a:solidFill>
                <a:schemeClr val="bg2">
                  <a:lumMod val="60000"/>
                  <a:lumOff val="40000"/>
                </a:schemeClr>
              </a:solidFill>
            </a:endParaRPr>
          </a:p>
        </p:txBody>
      </p:sp>
      <p:sp>
        <p:nvSpPr>
          <p:cNvPr id="63" name="乗算記号 62"/>
          <p:cNvSpPr/>
          <p:nvPr/>
        </p:nvSpPr>
        <p:spPr>
          <a:xfrm>
            <a:off x="4586319" y="2418252"/>
            <a:ext cx="5040560" cy="1541498"/>
          </a:xfrm>
          <a:prstGeom prst="mathMultiply">
            <a:avLst/>
          </a:prstGeom>
          <a:solidFill>
            <a:srgbClr val="FF0000">
              <a:alpha val="70980"/>
            </a:srgbClr>
          </a:solidFill>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2159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wipe(left)">
                                      <p:cBhvr>
                                        <p:cTn id="25" dur="500"/>
                                        <p:tgtEl>
                                          <p:spTgt spid="61"/>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500"/>
                                        <p:tgtEl>
                                          <p:spTgt spid="5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wipe(left)">
                                      <p:cBhvr>
                                        <p:cTn id="47" dur="500"/>
                                        <p:tgtEl>
                                          <p:spTgt spid="6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500"/>
                                        <p:tgtEl>
                                          <p:spTgt spid="3">
                                            <p:txEl>
                                              <p:pRg st="11" end="11"/>
                                            </p:txEl>
                                          </p:spTgt>
                                        </p:tgtEl>
                                      </p:cBhvr>
                                    </p:animEffect>
                                  </p:childTnLst>
                                </p:cTn>
                              </p:par>
                              <p:par>
                                <p:cTn id="60" presetID="26"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down)">
                                      <p:cBhvr>
                                        <p:cTn id="62" dur="580">
                                          <p:stCondLst>
                                            <p:cond delay="0"/>
                                          </p:stCondLst>
                                        </p:cTn>
                                        <p:tgtEl>
                                          <p:spTgt spid="63"/>
                                        </p:tgtEl>
                                      </p:cBhvr>
                                    </p:animEffect>
                                    <p:anim calcmode="lin" valueType="num">
                                      <p:cBhvr>
                                        <p:cTn id="63"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68" dur="26">
                                          <p:stCondLst>
                                            <p:cond delay="650"/>
                                          </p:stCondLst>
                                        </p:cTn>
                                        <p:tgtEl>
                                          <p:spTgt spid="63"/>
                                        </p:tgtEl>
                                      </p:cBhvr>
                                      <p:to x="100000" y="60000"/>
                                    </p:animScale>
                                    <p:animScale>
                                      <p:cBhvr>
                                        <p:cTn id="69" dur="166" decel="50000">
                                          <p:stCondLst>
                                            <p:cond delay="676"/>
                                          </p:stCondLst>
                                        </p:cTn>
                                        <p:tgtEl>
                                          <p:spTgt spid="63"/>
                                        </p:tgtEl>
                                      </p:cBhvr>
                                      <p:to x="100000" y="100000"/>
                                    </p:animScale>
                                    <p:animScale>
                                      <p:cBhvr>
                                        <p:cTn id="70" dur="26">
                                          <p:stCondLst>
                                            <p:cond delay="1312"/>
                                          </p:stCondLst>
                                        </p:cTn>
                                        <p:tgtEl>
                                          <p:spTgt spid="63"/>
                                        </p:tgtEl>
                                      </p:cBhvr>
                                      <p:to x="100000" y="80000"/>
                                    </p:animScale>
                                    <p:animScale>
                                      <p:cBhvr>
                                        <p:cTn id="71" dur="166" decel="50000">
                                          <p:stCondLst>
                                            <p:cond delay="1338"/>
                                          </p:stCondLst>
                                        </p:cTn>
                                        <p:tgtEl>
                                          <p:spTgt spid="63"/>
                                        </p:tgtEl>
                                      </p:cBhvr>
                                      <p:to x="100000" y="100000"/>
                                    </p:animScale>
                                    <p:animScale>
                                      <p:cBhvr>
                                        <p:cTn id="72" dur="26">
                                          <p:stCondLst>
                                            <p:cond delay="1642"/>
                                          </p:stCondLst>
                                        </p:cTn>
                                        <p:tgtEl>
                                          <p:spTgt spid="63"/>
                                        </p:tgtEl>
                                      </p:cBhvr>
                                      <p:to x="100000" y="90000"/>
                                    </p:animScale>
                                    <p:animScale>
                                      <p:cBhvr>
                                        <p:cTn id="73" dur="166" decel="50000">
                                          <p:stCondLst>
                                            <p:cond delay="1668"/>
                                          </p:stCondLst>
                                        </p:cTn>
                                        <p:tgtEl>
                                          <p:spTgt spid="63"/>
                                        </p:tgtEl>
                                      </p:cBhvr>
                                      <p:to x="100000" y="100000"/>
                                    </p:animScale>
                                    <p:animScale>
                                      <p:cBhvr>
                                        <p:cTn id="74" dur="26">
                                          <p:stCondLst>
                                            <p:cond delay="1808"/>
                                          </p:stCondLst>
                                        </p:cTn>
                                        <p:tgtEl>
                                          <p:spTgt spid="63"/>
                                        </p:tgtEl>
                                      </p:cBhvr>
                                      <p:to x="100000" y="95000"/>
                                    </p:animScale>
                                    <p:animScale>
                                      <p:cBhvr>
                                        <p:cTn id="75" dur="166" decel="50000">
                                          <p:stCondLst>
                                            <p:cond delay="1834"/>
                                          </p:stCondLst>
                                        </p:cTn>
                                        <p:tgtEl>
                                          <p:spTgt spid="6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404664"/>
            <a:ext cx="7043208" cy="1523494"/>
          </a:xfrm>
        </p:spPr>
        <p:txBody>
          <a:bodyPr/>
          <a:lstStyle/>
          <a:p>
            <a:r>
              <a:rPr kumimoji="1" lang="ja-JP" altLang="en-US" dirty="0" smtClean="0">
                <a:latin typeface="HGS創英角ﾎﾟｯﾌﾟ体" panose="040B0A00000000000000" pitchFamily="50" charset="-128"/>
                <a:ea typeface="HGS創英角ﾎﾟｯﾌﾟ体" panose="040B0A00000000000000" pitchFamily="50" charset="-128"/>
              </a:rPr>
              <a:t>硫黄快削鋼の転造</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6" name="テキスト ボックス 5"/>
          <p:cNvSpPr txBox="1"/>
          <p:nvPr/>
        </p:nvSpPr>
        <p:spPr>
          <a:xfrm>
            <a:off x="683568" y="1919306"/>
            <a:ext cx="4108817" cy="4247317"/>
          </a:xfrm>
          <a:prstGeom prst="rect">
            <a:avLst/>
          </a:prstGeom>
          <a:noFill/>
        </p:spPr>
        <p:txBody>
          <a:bodyPr wrap="none" rtlCol="0">
            <a:sp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将来鉛快削鋼が使用できなくなる</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ことを踏まえ、硫黄快削鋼を</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転造しようと考えました。</a:t>
            </a:r>
            <a:endParaRPr kumimoji="1" lang="en-US" altLang="ja-JP" dirty="0" smtClean="0">
              <a:latin typeface="HGS創英角ﾎﾟｯﾌﾟ体" panose="040B0A00000000000000" pitchFamily="50" charset="-128"/>
              <a:ea typeface="HGS創英角ﾎﾟｯﾌﾟ体" panose="040B0A00000000000000" pitchFamily="50" charset="-128"/>
            </a:endParaRPr>
          </a:p>
          <a:p>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しかし、通常の硫黄快削鋼をそのまま</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転造すると、剥離や割れが発生してし</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まいます。</a:t>
            </a:r>
            <a:endParaRPr kumimoji="1" lang="en-US" altLang="ja-JP" dirty="0" smtClean="0">
              <a:latin typeface="HGS創英角ﾎﾟｯﾌﾟ体" panose="040B0A00000000000000" pitchFamily="50" charset="-128"/>
              <a:ea typeface="HGS創英角ﾎﾟｯﾌﾟ体" panose="040B0A00000000000000" pitchFamily="50" charset="-128"/>
            </a:endParaRPr>
          </a:p>
          <a:p>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その原因を調べた結果、</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表面の硫化マンガンの結晶粒が</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大きすぎるため、そこから剥離</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していたことがわかりました。</a:t>
            </a:r>
            <a:endParaRPr kumimoji="1" lang="en-US" altLang="ja-JP" dirty="0" smtClean="0">
              <a:latin typeface="HGS創英角ﾎﾟｯﾌﾟ体" panose="040B0A00000000000000" pitchFamily="50" charset="-128"/>
              <a:ea typeface="HGS創英角ﾎﾟｯﾌﾟ体" panose="040B0A00000000000000" pitchFamily="50" charset="-128"/>
            </a:endParaRPr>
          </a:p>
          <a:p>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smtClean="0">
                <a:latin typeface="HGS創英角ﾎﾟｯﾌﾟ体" panose="040B0A00000000000000" pitchFamily="50" charset="-128"/>
                <a:ea typeface="HGS創英角ﾎﾟｯﾌﾟ体" panose="040B0A00000000000000" pitchFamily="50" charset="-128"/>
              </a:rPr>
              <a:t>そこで、金属表面の硫化マンガンを</a:t>
            </a:r>
            <a:endParaRPr kumimoji="1" lang="en-US" altLang="ja-JP" dirty="0" smtClean="0">
              <a:latin typeface="HGS創英角ﾎﾟｯﾌﾟ体" panose="040B0A00000000000000" pitchFamily="50" charset="-128"/>
              <a:ea typeface="HGS創英角ﾎﾟｯﾌﾟ体" panose="040B0A00000000000000" pitchFamily="50" charset="-128"/>
            </a:endParaRPr>
          </a:p>
          <a:p>
            <a:r>
              <a:rPr kumimoji="1" lang="ja-JP" altLang="en-US" dirty="0">
                <a:latin typeface="HGS創英角ﾎﾟｯﾌﾟ体" panose="040B0A00000000000000" pitchFamily="50" charset="-128"/>
                <a:ea typeface="HGS創英角ﾎﾟｯﾌﾟ体" panose="040B0A00000000000000" pitchFamily="50" charset="-128"/>
              </a:rPr>
              <a:t>小</a:t>
            </a:r>
            <a:r>
              <a:rPr kumimoji="1" lang="ja-JP" altLang="en-US" dirty="0" smtClean="0">
                <a:latin typeface="HGS創英角ﾎﾟｯﾌﾟ体" panose="040B0A00000000000000" pitchFamily="50" charset="-128"/>
                <a:ea typeface="HGS創英角ﾎﾟｯﾌﾟ体" panose="040B0A00000000000000" pitchFamily="50" charset="-128"/>
              </a:rPr>
              <a:t>さくなる方法を考えました。</a:t>
            </a:r>
            <a:endParaRPr kumimoji="1" lang="en-US" altLang="ja-JP" dirty="0" smtClean="0">
              <a:latin typeface="HGS創英角ﾎﾟｯﾌﾟ体" panose="040B0A00000000000000" pitchFamily="50" charset="-128"/>
              <a:ea typeface="HGS創英角ﾎﾟｯﾌﾟ体" panose="040B0A00000000000000" pitchFamily="50" charset="-128"/>
            </a:endParaRPr>
          </a:p>
        </p:txBody>
      </p:sp>
      <p:pic>
        <p:nvPicPr>
          <p:cNvPr id="7"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593" y="1772816"/>
            <a:ext cx="3550754" cy="200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グループ化 7"/>
          <p:cNvGrpSpPr/>
          <p:nvPr/>
        </p:nvGrpSpPr>
        <p:grpSpPr>
          <a:xfrm>
            <a:off x="5148064" y="4569802"/>
            <a:ext cx="3096344" cy="576064"/>
            <a:chOff x="5691354" y="3645024"/>
            <a:chExt cx="3096344" cy="576064"/>
          </a:xfrm>
        </p:grpSpPr>
        <p:sp>
          <p:nvSpPr>
            <p:cNvPr id="9" name="正方形/長方形 8"/>
            <p:cNvSpPr/>
            <p:nvPr/>
          </p:nvSpPr>
          <p:spPr>
            <a:xfrm>
              <a:off x="5691354" y="3645024"/>
              <a:ext cx="3096344" cy="576064"/>
            </a:xfrm>
            <a:prstGeom prst="rect">
              <a:avLst/>
            </a:prstGeom>
            <a:solidFill>
              <a:schemeClr val="accent4">
                <a:lumMod val="40000"/>
                <a:lumOff val="6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円/楕円 9"/>
            <p:cNvSpPr/>
            <p:nvPr/>
          </p:nvSpPr>
          <p:spPr>
            <a:xfrm>
              <a:off x="5802932" y="3861048"/>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楕円 10"/>
            <p:cNvSpPr/>
            <p:nvPr/>
          </p:nvSpPr>
          <p:spPr>
            <a:xfrm>
              <a:off x="6315517" y="4077072"/>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楕円 11"/>
            <p:cNvSpPr/>
            <p:nvPr/>
          </p:nvSpPr>
          <p:spPr>
            <a:xfrm>
              <a:off x="6645188" y="3750568"/>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楕円 12"/>
            <p:cNvSpPr/>
            <p:nvPr/>
          </p:nvSpPr>
          <p:spPr>
            <a:xfrm>
              <a:off x="7249834" y="3985828"/>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7579151" y="3815734"/>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楕円 14"/>
            <p:cNvSpPr/>
            <p:nvPr/>
          </p:nvSpPr>
          <p:spPr>
            <a:xfrm>
              <a:off x="7946767" y="4040490"/>
              <a:ext cx="604646" cy="72008"/>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6" name="グループ化 15"/>
          <p:cNvGrpSpPr/>
          <p:nvPr/>
        </p:nvGrpSpPr>
        <p:grpSpPr>
          <a:xfrm>
            <a:off x="6406353" y="4228612"/>
            <a:ext cx="717920" cy="445558"/>
            <a:chOff x="6806408" y="3951906"/>
            <a:chExt cx="717920" cy="445558"/>
          </a:xfrm>
        </p:grpSpPr>
        <p:cxnSp>
          <p:nvCxnSpPr>
            <p:cNvPr id="17" name="直線コネクタ 16"/>
            <p:cNvCxnSpPr/>
            <p:nvPr/>
          </p:nvCxnSpPr>
          <p:spPr>
            <a:xfrm flipV="1">
              <a:off x="6806408" y="3951906"/>
              <a:ext cx="255911" cy="445558"/>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p:cNvCxnSpPr/>
            <p:nvPr/>
          </p:nvCxnSpPr>
          <p:spPr>
            <a:xfrm>
              <a:off x="7071883" y="3951906"/>
              <a:ext cx="452445" cy="0"/>
            </a:xfrm>
            <a:prstGeom prst="line">
              <a:avLst/>
            </a:prstGeom>
          </p:spPr>
          <p:style>
            <a:lnRef idx="1">
              <a:schemeClr val="dk1"/>
            </a:lnRef>
            <a:fillRef idx="0">
              <a:schemeClr val="dk1"/>
            </a:fillRef>
            <a:effectRef idx="0">
              <a:schemeClr val="dk1"/>
            </a:effectRef>
            <a:fontRef idx="minor">
              <a:schemeClr val="tx1"/>
            </a:fontRef>
          </p:style>
        </p:cxnSp>
      </p:grpSp>
      <p:sp>
        <p:nvSpPr>
          <p:cNvPr id="19" name="テキスト ボックス 18"/>
          <p:cNvSpPr txBox="1"/>
          <p:nvPr/>
        </p:nvSpPr>
        <p:spPr>
          <a:xfrm>
            <a:off x="7100456" y="4023068"/>
            <a:ext cx="1640193" cy="369332"/>
          </a:xfrm>
          <a:prstGeom prst="rect">
            <a:avLst/>
          </a:prstGeom>
          <a:noFill/>
        </p:spPr>
        <p:txBody>
          <a:bodyPr wrap="none" rtlCol="0">
            <a:spAutoFit/>
          </a:bodyPr>
          <a:lstStyle/>
          <a:p>
            <a:r>
              <a:rPr kumimoji="1" lang="ja-JP" altLang="en-US" dirty="0" smtClean="0">
                <a:ln>
                  <a:solidFill>
                    <a:schemeClr val="bg1">
                      <a:lumMod val="95000"/>
                      <a:lumOff val="5000"/>
                    </a:schemeClr>
                  </a:solidFill>
                </a:ln>
                <a:solidFill>
                  <a:schemeClr val="bg2">
                    <a:lumMod val="60000"/>
                    <a:lumOff val="40000"/>
                  </a:schemeClr>
                </a:solidFill>
              </a:rPr>
              <a:t>硫黄・マンガン</a:t>
            </a:r>
            <a:endParaRPr kumimoji="1" lang="ja-JP" altLang="en-US" dirty="0">
              <a:ln>
                <a:solidFill>
                  <a:schemeClr val="bg1">
                    <a:lumMod val="95000"/>
                    <a:lumOff val="5000"/>
                  </a:schemeClr>
                </a:solidFill>
              </a:ln>
              <a:solidFill>
                <a:schemeClr val="bg2">
                  <a:lumMod val="60000"/>
                  <a:lumOff val="40000"/>
                </a:schemeClr>
              </a:solidFill>
            </a:endParaRPr>
          </a:p>
        </p:txBody>
      </p:sp>
    </p:spTree>
    <p:extLst>
      <p:ext uri="{BB962C8B-B14F-4D97-AF65-F5344CB8AC3E}">
        <p14:creationId xmlns:p14="http://schemas.microsoft.com/office/powerpoint/2010/main" val="93324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500"/>
                                        <p:tgtEl>
                                          <p:spTgt spid="6">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fade">
                                      <p:cBhvr>
                                        <p:cTn id="36" dur="500"/>
                                        <p:tgtEl>
                                          <p:spTgt spid="6">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fade">
                                      <p:cBhvr>
                                        <p:cTn id="39" dur="500"/>
                                        <p:tgtEl>
                                          <p:spTgt spid="6">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500"/>
                                        <p:tgtEl>
                                          <p:spTgt spid="6">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animEffect transition="in" filter="fade">
                                      <p:cBhvr>
                                        <p:cTn id="45" dur="500"/>
                                        <p:tgtEl>
                                          <p:spTgt spid="6">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3" end="13"/>
                                            </p:txEl>
                                          </p:spTgt>
                                        </p:tgtEl>
                                        <p:attrNameLst>
                                          <p:attrName>style.visibility</p:attrName>
                                        </p:attrNameLst>
                                      </p:cBhvr>
                                      <p:to>
                                        <p:strVal val="visible"/>
                                      </p:to>
                                    </p:set>
                                    <p:animEffect transition="in" filter="fade">
                                      <p:cBhvr>
                                        <p:cTn id="61" dur="500"/>
                                        <p:tgtEl>
                                          <p:spTgt spid="6">
                                            <p:txEl>
                                              <p:pRg st="13" end="13"/>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6">
                                            <p:txEl>
                                              <p:pRg st="14" end="14"/>
                                            </p:txEl>
                                          </p:spTgt>
                                        </p:tgtEl>
                                        <p:attrNameLst>
                                          <p:attrName>style.visibility</p:attrName>
                                        </p:attrNameLst>
                                      </p:cBhvr>
                                      <p:to>
                                        <p:strVal val="visible"/>
                                      </p:to>
                                    </p:set>
                                    <p:animEffect transition="in" filter="fade">
                                      <p:cBhvr>
                                        <p:cTn id="64"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404664"/>
            <a:ext cx="7043208" cy="1523494"/>
          </a:xfrm>
        </p:spPr>
        <p:txBody>
          <a:bodyPr/>
          <a:lstStyle/>
          <a:p>
            <a:r>
              <a:rPr kumimoji="1" lang="ja-JP" altLang="en-US" dirty="0" smtClean="0">
                <a:latin typeface="HGS創英角ﾎﾟｯﾌﾟ体" panose="040B0A00000000000000" pitchFamily="50" charset="-128"/>
                <a:ea typeface="HGS創英角ﾎﾟｯﾌﾟ体" panose="040B0A00000000000000" pitchFamily="50" charset="-128"/>
              </a:rPr>
              <a:t>硫黄快削鋼の転造</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3" name="テキスト ボックス 2"/>
          <p:cNvSpPr txBox="1"/>
          <p:nvPr/>
        </p:nvSpPr>
        <p:spPr>
          <a:xfrm>
            <a:off x="395536" y="2132856"/>
            <a:ext cx="4386137" cy="4247317"/>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弊社は丸棒に伸線加工する際の</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加工率に注目しました。</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通常の加工率では、金属表面の硫化</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マンガン</a:t>
            </a:r>
            <a:r>
              <a:rPr kumimoji="1" lang="ja-JP" altLang="en-US" dirty="0" smtClean="0">
                <a:latin typeface="HGP創英角ﾎﾟｯﾌﾟ体" panose="040B0A00000000000000" pitchFamily="50" charset="-128"/>
                <a:ea typeface="HGP創英角ﾎﾟｯﾌﾟ体" panose="040B0A00000000000000" pitchFamily="50" charset="-128"/>
              </a:rPr>
              <a:t>の結晶粒は伸びてしまうだけ</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ですが、</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加工率を上げることにより、表面の</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結晶</a:t>
            </a:r>
            <a:r>
              <a:rPr kumimoji="1" lang="ja-JP" altLang="en-US" dirty="0">
                <a:latin typeface="HGP創英角ﾎﾟｯﾌﾟ体" panose="040B0A00000000000000" pitchFamily="50" charset="-128"/>
                <a:ea typeface="HGP創英角ﾎﾟｯﾌﾟ体" panose="040B0A00000000000000" pitchFamily="50" charset="-128"/>
              </a:rPr>
              <a:t>粒</a:t>
            </a:r>
            <a:r>
              <a:rPr kumimoji="1" lang="ja-JP" altLang="en-US" dirty="0" smtClean="0">
                <a:latin typeface="HGP創英角ﾎﾟｯﾌﾟ体" panose="040B0A00000000000000" pitchFamily="50" charset="-128"/>
                <a:ea typeface="HGP創英角ﾎﾟｯﾌﾟ体" panose="040B0A00000000000000" pitchFamily="50" charset="-128"/>
              </a:rPr>
              <a:t>をバラバラにすることができました。</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その結果、結晶粒は小さくなり、</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転造加工をしても、剥離等の異常がなく、</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きれいに加工ができました。</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endParaRPr kumimoji="1" lang="ja-JP" altLang="en-US" dirty="0">
              <a:latin typeface="HGP創英角ﾎﾟｯﾌﾟ体" panose="040B0A00000000000000" pitchFamily="50" charset="-128"/>
              <a:ea typeface="HGP創英角ﾎﾟｯﾌﾟ体" panose="040B0A00000000000000" pitchFamily="50" charset="-128"/>
            </a:endParaRPr>
          </a:p>
        </p:txBody>
      </p:sp>
      <p:grpSp>
        <p:nvGrpSpPr>
          <p:cNvPr id="58" name="グループ化 57"/>
          <p:cNvGrpSpPr/>
          <p:nvPr/>
        </p:nvGrpSpPr>
        <p:grpSpPr>
          <a:xfrm>
            <a:off x="6193372" y="2138103"/>
            <a:ext cx="1089631" cy="721464"/>
            <a:chOff x="6345231" y="2194875"/>
            <a:chExt cx="1089631" cy="721464"/>
          </a:xfrm>
        </p:grpSpPr>
        <p:grpSp>
          <p:nvGrpSpPr>
            <p:cNvPr id="26" name="グループ化 25"/>
            <p:cNvGrpSpPr/>
            <p:nvPr/>
          </p:nvGrpSpPr>
          <p:grpSpPr>
            <a:xfrm>
              <a:off x="6345231" y="2194875"/>
              <a:ext cx="1089631" cy="721464"/>
              <a:chOff x="5436096" y="2347496"/>
              <a:chExt cx="1089631" cy="721464"/>
            </a:xfrm>
          </p:grpSpPr>
          <p:sp>
            <p:nvSpPr>
              <p:cNvPr id="25" name="円/楕円 24"/>
              <p:cNvSpPr/>
              <p:nvPr/>
            </p:nvSpPr>
            <p:spPr>
              <a:xfrm>
                <a:off x="6309703" y="2347496"/>
                <a:ext cx="216024" cy="720080"/>
              </a:xfrm>
              <a:prstGeom prst="ellipse">
                <a:avLst/>
              </a:prstGeom>
              <a:solidFill>
                <a:srgbClr val="92D050"/>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正方形/長方形 19"/>
              <p:cNvSpPr/>
              <p:nvPr/>
            </p:nvSpPr>
            <p:spPr>
              <a:xfrm>
                <a:off x="5544108" y="2348880"/>
                <a:ext cx="864096" cy="720080"/>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円/楕円 3"/>
              <p:cNvSpPr/>
              <p:nvPr/>
            </p:nvSpPr>
            <p:spPr>
              <a:xfrm>
                <a:off x="5436096" y="2347496"/>
                <a:ext cx="216024" cy="720080"/>
              </a:xfrm>
              <a:prstGeom prst="ellipse">
                <a:avLst/>
              </a:prstGeom>
              <a:solidFill>
                <a:srgbClr val="92D050"/>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2" name="直線コネクタ 21"/>
              <p:cNvCxnSpPr>
                <a:stCxn id="4" idx="0"/>
              </p:cNvCxnSpPr>
              <p:nvPr/>
            </p:nvCxnSpPr>
            <p:spPr>
              <a:xfrm>
                <a:off x="5544108" y="2347496"/>
                <a:ext cx="8640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直線コネクタ 23"/>
              <p:cNvCxnSpPr>
                <a:stCxn id="4" idx="4"/>
              </p:cNvCxnSpPr>
              <p:nvPr/>
            </p:nvCxnSpPr>
            <p:spPr>
              <a:xfrm>
                <a:off x="5544108" y="3067576"/>
                <a:ext cx="86409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28" name="円/楕円 27"/>
            <p:cNvSpPr/>
            <p:nvPr/>
          </p:nvSpPr>
          <p:spPr>
            <a:xfrm>
              <a:off x="6799163" y="2487762"/>
              <a:ext cx="306306" cy="121806"/>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2" name="グループ化 31"/>
          <p:cNvGrpSpPr/>
          <p:nvPr/>
        </p:nvGrpSpPr>
        <p:grpSpPr>
          <a:xfrm>
            <a:off x="6123850" y="3774114"/>
            <a:ext cx="1089631" cy="1111897"/>
            <a:chOff x="5436096" y="2347496"/>
            <a:chExt cx="1089631" cy="721464"/>
          </a:xfrm>
        </p:grpSpPr>
        <p:sp>
          <p:nvSpPr>
            <p:cNvPr id="36" name="円/楕円 35"/>
            <p:cNvSpPr/>
            <p:nvPr/>
          </p:nvSpPr>
          <p:spPr>
            <a:xfrm>
              <a:off x="6309703" y="2347496"/>
              <a:ext cx="216024" cy="720080"/>
            </a:xfrm>
            <a:prstGeom prst="ellipse">
              <a:avLst/>
            </a:prstGeom>
            <a:solidFill>
              <a:srgbClr val="92D050"/>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正方形/長方形 36"/>
            <p:cNvSpPr/>
            <p:nvPr/>
          </p:nvSpPr>
          <p:spPr>
            <a:xfrm>
              <a:off x="5544108" y="2348880"/>
              <a:ext cx="864096" cy="720080"/>
            </a:xfrm>
            <a:prstGeom prst="rect">
              <a:avLst/>
            </a:prstGeom>
            <a:solidFill>
              <a:srgbClr val="92D050"/>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楕円 37"/>
            <p:cNvSpPr/>
            <p:nvPr/>
          </p:nvSpPr>
          <p:spPr>
            <a:xfrm>
              <a:off x="5436096" y="2347496"/>
              <a:ext cx="216024" cy="720080"/>
            </a:xfrm>
            <a:prstGeom prst="ellipse">
              <a:avLst/>
            </a:prstGeom>
            <a:solidFill>
              <a:srgbClr val="92D050"/>
            </a:solid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9" name="直線コネクタ 38"/>
            <p:cNvCxnSpPr>
              <a:stCxn id="38" idx="0"/>
            </p:cNvCxnSpPr>
            <p:nvPr/>
          </p:nvCxnSpPr>
          <p:spPr>
            <a:xfrm>
              <a:off x="5544108" y="2347496"/>
              <a:ext cx="86409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直線コネクタ 39"/>
            <p:cNvCxnSpPr>
              <a:stCxn id="38" idx="4"/>
            </p:cNvCxnSpPr>
            <p:nvPr/>
          </p:nvCxnSpPr>
          <p:spPr>
            <a:xfrm>
              <a:off x="5544108" y="3067576"/>
              <a:ext cx="864096"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47" name="円/楕円 46"/>
          <p:cNvSpPr/>
          <p:nvPr/>
        </p:nvSpPr>
        <p:spPr>
          <a:xfrm>
            <a:off x="6585035" y="4252035"/>
            <a:ext cx="306306" cy="142874"/>
          </a:xfrm>
          <a:prstGeom prst="ellipse">
            <a:avLst/>
          </a:prstGeom>
          <a:solidFill>
            <a:schemeClr val="bg2">
              <a:lumMod val="60000"/>
              <a:lumOff val="40000"/>
            </a:schemeClr>
          </a:soli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フローチャート: 論理積ゲート 47"/>
          <p:cNvSpPr/>
          <p:nvPr/>
        </p:nvSpPr>
        <p:spPr>
          <a:xfrm>
            <a:off x="6846200" y="4287468"/>
            <a:ext cx="216024" cy="72008"/>
          </a:xfrm>
          <a:prstGeom prst="flowChartDelay">
            <a:avLst/>
          </a:prstGeom>
          <a:solidFill>
            <a:schemeClr val="bg2">
              <a:lumMod val="60000"/>
              <a:lumOff val="4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フローチャート: 論理積ゲート 48"/>
          <p:cNvSpPr/>
          <p:nvPr/>
        </p:nvSpPr>
        <p:spPr>
          <a:xfrm rot="10800000">
            <a:off x="6414152" y="4287468"/>
            <a:ext cx="216024" cy="72008"/>
          </a:xfrm>
          <a:prstGeom prst="flowChartDelay">
            <a:avLst/>
          </a:prstGeom>
          <a:solidFill>
            <a:schemeClr val="bg2">
              <a:lumMod val="60000"/>
              <a:lumOff val="4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正方形/長方形 49"/>
          <p:cNvSpPr/>
          <p:nvPr/>
        </p:nvSpPr>
        <p:spPr>
          <a:xfrm>
            <a:off x="6630176" y="4287468"/>
            <a:ext cx="216024" cy="72008"/>
          </a:xfrm>
          <a:prstGeom prst="rect">
            <a:avLst/>
          </a:prstGeom>
          <a:solidFill>
            <a:schemeClr val="bg2">
              <a:lumMod val="60000"/>
              <a:lumOff val="40000"/>
            </a:schemeClr>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7148" y="1776909"/>
            <a:ext cx="2726055" cy="153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5237" y="4232080"/>
            <a:ext cx="2809875"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下矢印 60"/>
          <p:cNvSpPr/>
          <p:nvPr/>
        </p:nvSpPr>
        <p:spPr>
          <a:xfrm>
            <a:off x="6241373" y="3379633"/>
            <a:ext cx="864096" cy="792088"/>
          </a:xfrm>
          <a:prstGeom prst="downArrow">
            <a:avLst/>
          </a:prstGeom>
          <a:gradFill flip="none" rotWithShape="1">
            <a:gsLst>
              <a:gs pos="0">
                <a:schemeClr val="tx2">
                  <a:lumMod val="75000"/>
                  <a:tint val="66000"/>
                  <a:satMod val="160000"/>
                </a:schemeClr>
              </a:gs>
              <a:gs pos="50000">
                <a:schemeClr val="tx2">
                  <a:lumMod val="75000"/>
                  <a:tint val="44500"/>
                  <a:satMod val="160000"/>
                </a:schemeClr>
              </a:gs>
              <a:gs pos="100000">
                <a:schemeClr val="tx2">
                  <a:lumMod val="75000"/>
                  <a:tint val="23500"/>
                  <a:satMod val="160000"/>
                </a:schemeClr>
              </a:gs>
            </a:gsLst>
            <a:path path="circle">
              <a:fillToRect l="100000" t="100000"/>
            </a:path>
            <a:tileRect r="-100000" b="-100000"/>
          </a:gradFill>
          <a:ln>
            <a:solidFill>
              <a:schemeClr val="bg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64031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par>
                          <p:cTn id="25" fill="hold">
                            <p:stCondLst>
                              <p:cond delay="500"/>
                            </p:stCondLst>
                            <p:childTnLst>
                              <p:par>
                                <p:cTn id="26" presetID="6" presetClass="emph" presetSubtype="0" fill="hold" nodeType="afterEffect">
                                  <p:stCondLst>
                                    <p:cond delay="0"/>
                                  </p:stCondLst>
                                  <p:childTnLst>
                                    <p:animScale>
                                      <p:cBhvr>
                                        <p:cTn id="27" dur="2000" fill="hold"/>
                                        <p:tgtEl>
                                          <p:spTgt spid="58"/>
                                        </p:tgtEl>
                                      </p:cBhvr>
                                      <p:by x="200000" y="100000"/>
                                    </p:animScale>
                                  </p:childTnLst>
                                </p:cTn>
                              </p:par>
                              <p:par>
                                <p:cTn id="28" presetID="6" presetClass="emph" presetSubtype="0" fill="hold" nodeType="withEffect">
                                  <p:stCondLst>
                                    <p:cond delay="0"/>
                                  </p:stCondLst>
                                  <p:childTnLst>
                                    <p:animScale>
                                      <p:cBhvr>
                                        <p:cTn id="29" dur="2000" fill="hold"/>
                                        <p:tgtEl>
                                          <p:spTgt spid="58"/>
                                        </p:tgtEl>
                                      </p:cBhvr>
                                      <p:by x="100000" y="5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500"/>
                                        <p:tgtEl>
                                          <p:spTgt spid="47"/>
                                        </p:tgtEl>
                                      </p:cBhvr>
                                    </p:animEffect>
                                  </p:childTnLst>
                                </p:cTn>
                              </p:par>
                            </p:childTnLst>
                          </p:cTn>
                        </p:par>
                        <p:par>
                          <p:cTn id="44" fill="hold">
                            <p:stCondLst>
                              <p:cond delay="500"/>
                            </p:stCondLst>
                            <p:childTnLst>
                              <p:par>
                                <p:cTn id="45" presetID="6" presetClass="emph" presetSubtype="0" fill="hold" nodeType="afterEffect">
                                  <p:stCondLst>
                                    <p:cond delay="0"/>
                                  </p:stCondLst>
                                  <p:childTnLst>
                                    <p:animScale>
                                      <p:cBhvr>
                                        <p:cTn id="46" dur="2000" fill="hold"/>
                                        <p:tgtEl>
                                          <p:spTgt spid="32"/>
                                        </p:tgtEl>
                                      </p:cBhvr>
                                      <p:by x="200000" y="100000"/>
                                    </p:animScale>
                                  </p:childTnLst>
                                </p:cTn>
                              </p:par>
                              <p:par>
                                <p:cTn id="47" presetID="6" presetClass="emph" presetSubtype="0" fill="hold" nodeType="withEffect">
                                  <p:stCondLst>
                                    <p:cond delay="0"/>
                                  </p:stCondLst>
                                  <p:childTnLst>
                                    <p:animScale>
                                      <p:cBhvr>
                                        <p:cTn id="48" dur="2000" fill="hold"/>
                                        <p:tgtEl>
                                          <p:spTgt spid="32"/>
                                        </p:tgtEl>
                                      </p:cBhvr>
                                      <p:by x="100000" y="50000"/>
                                    </p:animScale>
                                  </p:childTnLst>
                                </p:cTn>
                              </p:par>
                              <p:par>
                                <p:cTn id="49" presetID="6" presetClass="emph" presetSubtype="0" fill="hold" grpId="0" nodeType="withEffect">
                                  <p:stCondLst>
                                    <p:cond delay="0"/>
                                  </p:stCondLst>
                                  <p:childTnLst>
                                    <p:animScale>
                                      <p:cBhvr>
                                        <p:cTn id="50" dur="2000" fill="hold"/>
                                        <p:tgtEl>
                                          <p:spTgt spid="47"/>
                                        </p:tgtEl>
                                      </p:cBhvr>
                                      <p:by x="200000" y="100000"/>
                                    </p:animScale>
                                  </p:childTnLst>
                                </p:cTn>
                              </p:par>
                              <p:par>
                                <p:cTn id="51" presetID="6" presetClass="emph" presetSubtype="0" fill="hold" grpId="1" nodeType="withEffect">
                                  <p:stCondLst>
                                    <p:cond delay="0"/>
                                  </p:stCondLst>
                                  <p:childTnLst>
                                    <p:animScale>
                                      <p:cBhvr>
                                        <p:cTn id="52" dur="2000" fill="hold"/>
                                        <p:tgtEl>
                                          <p:spTgt spid="47"/>
                                        </p:tgtEl>
                                      </p:cBhvr>
                                      <p:by x="100000" y="50000"/>
                                    </p:animScale>
                                  </p:childTnLst>
                                </p:cTn>
                              </p:par>
                            </p:childTnLst>
                          </p:cTn>
                        </p:par>
                        <p:par>
                          <p:cTn id="53" fill="hold">
                            <p:stCondLst>
                              <p:cond delay="2500"/>
                            </p:stCondLst>
                            <p:childTnLst>
                              <p:par>
                                <p:cTn id="54" presetID="1" presetClass="exit" presetSubtype="0" fill="hold" grpId="3" nodeType="afterEffect">
                                  <p:stCondLst>
                                    <p:cond delay="0"/>
                                  </p:stCondLst>
                                  <p:childTnLst>
                                    <p:set>
                                      <p:cBhvr>
                                        <p:cTn id="55" dur="1" fill="hold">
                                          <p:stCondLst>
                                            <p:cond delay="0"/>
                                          </p:stCondLst>
                                        </p:cTn>
                                        <p:tgtEl>
                                          <p:spTgt spid="47"/>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childTnLst>
                          </p:cTn>
                        </p:par>
                        <p:par>
                          <p:cTn id="62" fill="hold">
                            <p:stCondLst>
                              <p:cond delay="2500"/>
                            </p:stCondLst>
                            <p:childTnLst>
                              <p:par>
                                <p:cTn id="63" presetID="42" presetClass="path" presetSubtype="0" decel="50000" fill="hold" grpId="1" nodeType="afterEffect">
                                  <p:stCondLst>
                                    <p:cond delay="0"/>
                                  </p:stCondLst>
                                  <p:childTnLst>
                                    <p:animMotion origin="layout" path="M -2.77778E-7 -4.07407E-6 L 0.02257 -4.07407E-6 " pathEditMode="relative" rAng="0" ptsTypes="AA">
                                      <p:cBhvr>
                                        <p:cTn id="64" dur="2000" fill="hold"/>
                                        <p:tgtEl>
                                          <p:spTgt spid="48"/>
                                        </p:tgtEl>
                                        <p:attrNameLst>
                                          <p:attrName>ppt_x</p:attrName>
                                          <p:attrName>ppt_y</p:attrName>
                                        </p:attrNameLst>
                                      </p:cBhvr>
                                      <p:rCtr x="1128" y="0"/>
                                    </p:animMotion>
                                  </p:childTnLst>
                                </p:cTn>
                              </p:par>
                              <p:par>
                                <p:cTn id="65" presetID="42" presetClass="path" presetSubtype="0" decel="50000" fill="hold" grpId="1" nodeType="withEffect">
                                  <p:stCondLst>
                                    <p:cond delay="0"/>
                                  </p:stCondLst>
                                  <p:childTnLst>
                                    <p:animMotion origin="layout" path="M -4.44444E-6 -4.07407E-6 L -0.01684 -4.07407E-6 " pathEditMode="relative" rAng="0" ptsTypes="AA">
                                      <p:cBhvr>
                                        <p:cTn id="66" dur="2000" fill="hold"/>
                                        <p:tgtEl>
                                          <p:spTgt spid="49"/>
                                        </p:tgtEl>
                                        <p:attrNameLst>
                                          <p:attrName>ppt_x</p:attrName>
                                          <p:attrName>ppt_y</p:attrName>
                                        </p:attrNameLst>
                                      </p:cBhvr>
                                      <p:rCtr x="-851" y="0"/>
                                    </p:animMotion>
                                  </p:childTnLst>
                                </p:cTn>
                              </p:par>
                              <p:par>
                                <p:cTn id="67" presetID="6" presetClass="emph" presetSubtype="0" fill="hold" nodeType="withEffect">
                                  <p:stCondLst>
                                    <p:cond delay="0"/>
                                  </p:stCondLst>
                                  <p:childTnLst>
                                    <p:animScale>
                                      <p:cBhvr>
                                        <p:cTn id="68" dur="2000" fill="hold"/>
                                        <p:tgtEl>
                                          <p:spTgt spid="32"/>
                                        </p:tgtEl>
                                      </p:cBhvr>
                                      <p:by x="150000" y="100000"/>
                                    </p:animScale>
                                  </p:childTnLst>
                                </p:cTn>
                              </p:par>
                              <p:par>
                                <p:cTn id="69" presetID="6" presetClass="emph" presetSubtype="0" fill="hold" nodeType="withEffect">
                                  <p:stCondLst>
                                    <p:cond delay="0"/>
                                  </p:stCondLst>
                                  <p:childTnLst>
                                    <p:animScale>
                                      <p:cBhvr>
                                        <p:cTn id="70" dur="2000" fill="hold"/>
                                        <p:tgtEl>
                                          <p:spTgt spid="32"/>
                                        </p:tgtEl>
                                      </p:cBhvr>
                                      <p:by x="100000" y="50000"/>
                                    </p:animScale>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500"/>
                                        <p:tgtEl>
                                          <p:spTgt spid="3">
                                            <p:txEl>
                                              <p:pRg st="10" end="10"/>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
                                            <p:txEl>
                                              <p:pRg st="11" end="11"/>
                                            </p:txEl>
                                          </p:spTgt>
                                        </p:tgtEl>
                                        <p:attrNameLst>
                                          <p:attrName>style.visibility</p:attrName>
                                        </p:attrNameLst>
                                      </p:cBhvr>
                                      <p:to>
                                        <p:strVal val="visible"/>
                                      </p:to>
                                    </p:set>
                                    <p:animEffect transition="in" filter="fade">
                                      <p:cBhvr>
                                        <p:cTn id="78" dur="500"/>
                                        <p:tgtEl>
                                          <p:spTgt spid="3">
                                            <p:txEl>
                                              <p:pRg st="11" end="11"/>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12" end="12"/>
                                            </p:txEl>
                                          </p:spTgt>
                                        </p:tgtEl>
                                        <p:attrNameLst>
                                          <p:attrName>style.visibility</p:attrName>
                                        </p:attrNameLst>
                                      </p:cBhvr>
                                      <p:to>
                                        <p:strVal val="visible"/>
                                      </p:to>
                                    </p:set>
                                    <p:animEffect transition="in" filter="fade">
                                      <p:cBhvr>
                                        <p:cTn id="81" dur="500"/>
                                        <p:tgtEl>
                                          <p:spTgt spid="3">
                                            <p:txEl>
                                              <p:pRg st="12" end="12"/>
                                            </p:txEl>
                                          </p:spTgt>
                                        </p:tgtEl>
                                      </p:cBhvr>
                                    </p:animEffect>
                                  </p:childTnLst>
                                </p:cTn>
                              </p:par>
                              <p:par>
                                <p:cTn id="82" presetID="10" presetClass="exit" presetSubtype="0" fill="hold" nodeType="withEffect">
                                  <p:stCondLst>
                                    <p:cond delay="0"/>
                                  </p:stCondLst>
                                  <p:childTnLst>
                                    <p:animEffect transition="out" filter="fade">
                                      <p:cBhvr>
                                        <p:cTn id="83" dur="500"/>
                                        <p:tgtEl>
                                          <p:spTgt spid="58"/>
                                        </p:tgtEl>
                                      </p:cBhvr>
                                    </p:animEffect>
                                    <p:set>
                                      <p:cBhvr>
                                        <p:cTn id="84" dur="1" fill="hold">
                                          <p:stCondLst>
                                            <p:cond delay="499"/>
                                          </p:stCondLst>
                                        </p:cTn>
                                        <p:tgtEl>
                                          <p:spTgt spid="5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49"/>
                                        </p:tgtEl>
                                      </p:cBhvr>
                                    </p:animEffect>
                                    <p:set>
                                      <p:cBhvr>
                                        <p:cTn id="90" dur="1" fill="hold">
                                          <p:stCondLst>
                                            <p:cond delay="499"/>
                                          </p:stCondLst>
                                        </p:cTn>
                                        <p:tgtEl>
                                          <p:spTgt spid="49"/>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50"/>
                                        </p:tgtEl>
                                      </p:cBhvr>
                                    </p:animEffect>
                                    <p:set>
                                      <p:cBhvr>
                                        <p:cTn id="93" dur="1" fill="hold">
                                          <p:stCondLst>
                                            <p:cond delay="499"/>
                                          </p:stCondLst>
                                        </p:cTn>
                                        <p:tgtEl>
                                          <p:spTgt spid="50"/>
                                        </p:tgtEl>
                                        <p:attrNameLst>
                                          <p:attrName>style.visibility</p:attrName>
                                        </p:attrNameLst>
                                      </p:cBhvr>
                                      <p:to>
                                        <p:strVal val="hidden"/>
                                      </p:to>
                                    </p:set>
                                  </p:childTnLst>
                                </p:cTn>
                              </p:par>
                              <p:par>
                                <p:cTn id="94" presetID="10" presetClass="exit" presetSubtype="0" fill="hold" grpId="2" nodeType="withEffect">
                                  <p:stCondLst>
                                    <p:cond delay="0"/>
                                  </p:stCondLst>
                                  <p:childTnLst>
                                    <p:animEffect transition="out" filter="fade">
                                      <p:cBhvr>
                                        <p:cTn id="95" dur="500"/>
                                        <p:tgtEl>
                                          <p:spTgt spid="48"/>
                                        </p:tgtEl>
                                      </p:cBhvr>
                                    </p:animEffect>
                                    <p:set>
                                      <p:cBhvr>
                                        <p:cTn id="96" dur="1" fill="hold">
                                          <p:stCondLst>
                                            <p:cond delay="499"/>
                                          </p:stCondLst>
                                        </p:cTn>
                                        <p:tgtEl>
                                          <p:spTgt spid="48"/>
                                        </p:tgtEl>
                                        <p:attrNameLst>
                                          <p:attrName>style.visibility</p:attrName>
                                        </p:attrNameLst>
                                      </p:cBhvr>
                                      <p:to>
                                        <p:strVal val="hidden"/>
                                      </p:to>
                                    </p:set>
                                  </p:childTnLst>
                                </p:cTn>
                              </p:par>
                            </p:childTnLst>
                          </p:cTn>
                        </p:par>
                        <p:par>
                          <p:cTn id="97" fill="hold">
                            <p:stCondLst>
                              <p:cond delay="500"/>
                            </p:stCondLst>
                            <p:childTnLst>
                              <p:par>
                                <p:cTn id="98" presetID="31" presetClass="entr" presetSubtype="0" fill="hold" nodeType="afterEffect">
                                  <p:stCondLst>
                                    <p:cond delay="0"/>
                                  </p:stCondLst>
                                  <p:childTnLst>
                                    <p:set>
                                      <p:cBhvr>
                                        <p:cTn id="99" dur="1" fill="hold">
                                          <p:stCondLst>
                                            <p:cond delay="0"/>
                                          </p:stCondLst>
                                        </p:cTn>
                                        <p:tgtEl>
                                          <p:spTgt spid="59"/>
                                        </p:tgtEl>
                                        <p:attrNameLst>
                                          <p:attrName>style.visibility</p:attrName>
                                        </p:attrNameLst>
                                      </p:cBhvr>
                                      <p:to>
                                        <p:strVal val="visible"/>
                                      </p:to>
                                    </p:set>
                                    <p:anim calcmode="lin" valueType="num">
                                      <p:cBhvr>
                                        <p:cTn id="100" dur="1000" fill="hold"/>
                                        <p:tgtEl>
                                          <p:spTgt spid="59"/>
                                        </p:tgtEl>
                                        <p:attrNameLst>
                                          <p:attrName>ppt_w</p:attrName>
                                        </p:attrNameLst>
                                      </p:cBhvr>
                                      <p:tavLst>
                                        <p:tav tm="0">
                                          <p:val>
                                            <p:fltVal val="0"/>
                                          </p:val>
                                        </p:tav>
                                        <p:tav tm="100000">
                                          <p:val>
                                            <p:strVal val="#ppt_w"/>
                                          </p:val>
                                        </p:tav>
                                      </p:tavLst>
                                    </p:anim>
                                    <p:anim calcmode="lin" valueType="num">
                                      <p:cBhvr>
                                        <p:cTn id="101" dur="1000" fill="hold"/>
                                        <p:tgtEl>
                                          <p:spTgt spid="59"/>
                                        </p:tgtEl>
                                        <p:attrNameLst>
                                          <p:attrName>ppt_h</p:attrName>
                                        </p:attrNameLst>
                                      </p:cBhvr>
                                      <p:tavLst>
                                        <p:tav tm="0">
                                          <p:val>
                                            <p:fltVal val="0"/>
                                          </p:val>
                                        </p:tav>
                                        <p:tav tm="100000">
                                          <p:val>
                                            <p:strVal val="#ppt_h"/>
                                          </p:val>
                                        </p:tav>
                                      </p:tavLst>
                                    </p:anim>
                                    <p:anim calcmode="lin" valueType="num">
                                      <p:cBhvr>
                                        <p:cTn id="102" dur="1000" fill="hold"/>
                                        <p:tgtEl>
                                          <p:spTgt spid="59"/>
                                        </p:tgtEl>
                                        <p:attrNameLst>
                                          <p:attrName>style.rotation</p:attrName>
                                        </p:attrNameLst>
                                      </p:cBhvr>
                                      <p:tavLst>
                                        <p:tav tm="0">
                                          <p:val>
                                            <p:fltVal val="90"/>
                                          </p:val>
                                        </p:tav>
                                        <p:tav tm="100000">
                                          <p:val>
                                            <p:fltVal val="0"/>
                                          </p:val>
                                        </p:tav>
                                      </p:tavLst>
                                    </p:anim>
                                    <p:animEffect transition="in" filter="fade">
                                      <p:cBhvr>
                                        <p:cTn id="103" dur="1000"/>
                                        <p:tgtEl>
                                          <p:spTgt spid="59"/>
                                        </p:tgtEl>
                                      </p:cBhvr>
                                    </p:animEffect>
                                  </p:childTnLst>
                                </p:cTn>
                              </p:par>
                            </p:childTnLst>
                          </p:cTn>
                        </p:par>
                        <p:par>
                          <p:cTn id="104" fill="hold">
                            <p:stCondLst>
                              <p:cond delay="1500"/>
                            </p:stCondLst>
                            <p:childTnLst>
                              <p:par>
                                <p:cTn id="105" presetID="22" presetClass="entr" presetSubtype="1"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up)">
                                      <p:cBhvr>
                                        <p:cTn id="107" dur="500"/>
                                        <p:tgtEl>
                                          <p:spTgt spid="61"/>
                                        </p:tgtEl>
                                      </p:cBhvr>
                                    </p:animEffect>
                                  </p:childTnLst>
                                </p:cTn>
                              </p:par>
                            </p:childTnLst>
                          </p:cTn>
                        </p:par>
                        <p:par>
                          <p:cTn id="108" fill="hold">
                            <p:stCondLst>
                              <p:cond delay="2000"/>
                            </p:stCondLst>
                            <p:childTnLst>
                              <p:par>
                                <p:cTn id="109" presetID="31" presetClass="entr" presetSubtype="0" fill="hold"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7" grpId="3" animBg="1"/>
      <p:bldP spid="48" grpId="0" animBg="1"/>
      <p:bldP spid="48" grpId="1" animBg="1"/>
      <p:bldP spid="48" grpId="2" animBg="1"/>
      <p:bldP spid="49" grpId="0" animBg="1"/>
      <p:bldP spid="49" grpId="1" animBg="1"/>
      <p:bldP spid="49" grpId="2" animBg="1"/>
      <p:bldP spid="50" grpId="0" animBg="1"/>
      <p:bldP spid="50" grpId="1"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404664"/>
            <a:ext cx="7043208" cy="1523494"/>
          </a:xfrm>
        </p:spPr>
        <p:txBody>
          <a:bodyPr/>
          <a:lstStyle/>
          <a:p>
            <a:r>
              <a:rPr kumimoji="1" lang="ja-JP" altLang="en-US" dirty="0" smtClean="0">
                <a:latin typeface="HGS創英角ﾎﾟｯﾌﾟ体" panose="040B0A00000000000000" pitchFamily="50" charset="-128"/>
                <a:ea typeface="HGS創英角ﾎﾟｯﾌﾟ体" panose="040B0A00000000000000" pitchFamily="50" charset="-128"/>
              </a:rPr>
              <a:t>硫黄快削鋼の転造</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755576" y="2276872"/>
            <a:ext cx="6099747" cy="1477328"/>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先に述べたように、弊社はスルーフィード転造と硫黄快削鋼の</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組み合わせにより、トータルコストダウンを狙っています。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製品の形状にも左右されますが、Ｓ４５Ｃと比較して約</a:t>
            </a:r>
            <a:r>
              <a:rPr kumimoji="1" lang="en-US" altLang="ja-JP" dirty="0" smtClean="0">
                <a:latin typeface="HGP創英角ﾎﾟｯﾌﾟ体" panose="040B0A00000000000000" pitchFamily="50" charset="-128"/>
                <a:ea typeface="HGP創英角ﾎﾟｯﾌﾟ体" panose="040B0A00000000000000" pitchFamily="50" charset="-128"/>
              </a:rPr>
              <a:t>20</a:t>
            </a:r>
            <a:r>
              <a:rPr kumimoji="1" lang="ja-JP" altLang="en-US" dirty="0" smtClean="0">
                <a:latin typeface="HGP創英角ﾎﾟｯﾌﾟ体" panose="040B0A00000000000000" pitchFamily="50" charset="-128"/>
                <a:ea typeface="HGP創英角ﾎﾟｯﾌﾟ体" panose="040B0A00000000000000" pitchFamily="50" charset="-128"/>
              </a:rPr>
              <a:t>％</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a:latin typeface="HGP創英角ﾎﾟｯﾌﾟ体" panose="040B0A00000000000000" pitchFamily="50" charset="-128"/>
                <a:ea typeface="HGP創英角ﾎﾟｯﾌﾟ体" panose="040B0A00000000000000" pitchFamily="50" charset="-128"/>
              </a:rPr>
              <a:t>程度</a:t>
            </a:r>
            <a:r>
              <a:rPr kumimoji="1" lang="ja-JP" altLang="en-US" dirty="0" smtClean="0">
                <a:latin typeface="HGP創英角ﾎﾟｯﾌﾟ体" panose="040B0A00000000000000" pitchFamily="50" charset="-128"/>
                <a:ea typeface="HGP創英角ﾎﾟｯﾌﾟ体" panose="040B0A00000000000000" pitchFamily="50" charset="-128"/>
              </a:rPr>
              <a:t>のコストダウンを目標としています。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4622097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03848" y="260648"/>
            <a:ext cx="7043208" cy="1523494"/>
          </a:xfrm>
        </p:spPr>
        <p:txBody>
          <a:bodyPr/>
          <a:lstStyle/>
          <a:p>
            <a:r>
              <a:rPr kumimoji="1" lang="ja-JP" altLang="en-US" dirty="0" smtClean="0">
                <a:latin typeface="HGP創英角ﾎﾟｯﾌﾟ体" panose="040B0A00000000000000" pitchFamily="50" charset="-128"/>
                <a:ea typeface="HGP創英角ﾎﾟｯﾌﾟ体" panose="040B0A00000000000000" pitchFamily="50" charset="-128"/>
              </a:rPr>
              <a:t>最後に</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p:cNvSpPr txBox="1"/>
          <p:nvPr/>
        </p:nvSpPr>
        <p:spPr>
          <a:xfrm>
            <a:off x="2555776" y="2173299"/>
            <a:ext cx="3690434" cy="3970318"/>
          </a:xfrm>
          <a:prstGeom prst="rect">
            <a:avLst/>
          </a:prstGeom>
          <a:noFill/>
        </p:spPr>
        <p:txBody>
          <a:bodyPr wrap="none" rtlCol="0">
            <a:spAutoFit/>
          </a:bodyPr>
          <a:lstStyle/>
          <a:p>
            <a:r>
              <a:rPr kumimoji="1" lang="ja-JP" altLang="en-US" dirty="0" smtClean="0">
                <a:latin typeface="HGP創英角ﾎﾟｯﾌﾟ体" panose="040B0A00000000000000" pitchFamily="50" charset="-128"/>
                <a:ea typeface="HGP創英角ﾎﾟｯﾌﾟ体" panose="040B0A00000000000000" pitchFamily="50" charset="-128"/>
              </a:rPr>
              <a:t>今回発表した提案は、弊社の長所の</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一例にすぎません。</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弊社は、製品を加工する際に</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材料から考え、加工方法を工夫し、</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それらを一貫して行うことにより、</a:t>
            </a:r>
            <a:endParaRPr kumimoji="1" lang="en-US" altLang="ja-JP" dirty="0" smtClean="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製品に生かすことができます。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ja-JP" altLang="en-US" dirty="0" smtClean="0">
                <a:latin typeface="HGP創英角ﾎﾟｯﾌﾟ体" panose="040B0A00000000000000" pitchFamily="50" charset="-128"/>
                <a:ea typeface="HGP創英角ﾎﾟｯﾌﾟ体" panose="040B0A00000000000000" pitchFamily="50" charset="-128"/>
              </a:rPr>
              <a:t>それこそ、弊社の最大の長所です。</a:t>
            </a:r>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en-US" altLang="ja-JP" dirty="0" smtClean="0">
              <a:latin typeface="HGP創英角ﾎﾟｯﾌﾟ体" panose="040B0A00000000000000" pitchFamily="50" charset="-128"/>
              <a:ea typeface="HGP創英角ﾎﾟｯﾌﾟ体" panose="040B0A00000000000000" pitchFamily="50" charset="-128"/>
            </a:endParaRPr>
          </a:p>
          <a:p>
            <a:endParaRPr kumimoji="1" lang="ja-JP" altLang="en-US"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686514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Effect transition="in" filter="fade">
                                      <p:cBhvr>
                                        <p:cTn id="34" dur="500"/>
                                        <p:tgtEl>
                                          <p:spTgt spid="5">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5">
                                            <p:txEl>
                                              <p:pRg st="0" end="0"/>
                                            </p:txEl>
                                          </p:spTgt>
                                        </p:tgtEl>
                                      </p:cBhvr>
                                    </p:animEffect>
                                    <p:set>
                                      <p:cBhvr>
                                        <p:cTn id="39" dur="1" fill="hold">
                                          <p:stCondLst>
                                            <p:cond delay="499"/>
                                          </p:stCondLst>
                                        </p:cTn>
                                        <p:tgtEl>
                                          <p:spTgt spid="5">
                                            <p:txEl>
                                              <p:pRg st="0" end="0"/>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5">
                                            <p:txEl>
                                              <p:pRg st="1" end="1"/>
                                            </p:txEl>
                                          </p:spTgt>
                                        </p:tgtEl>
                                      </p:cBhvr>
                                    </p:animEffect>
                                    <p:set>
                                      <p:cBhvr>
                                        <p:cTn id="42" dur="1" fill="hold">
                                          <p:stCondLst>
                                            <p:cond delay="499"/>
                                          </p:stCondLst>
                                        </p:cTn>
                                        <p:tgtEl>
                                          <p:spTgt spid="5">
                                            <p:txEl>
                                              <p:pRg st="1" end="1"/>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5">
                                            <p:txEl>
                                              <p:pRg st="3" end="3"/>
                                            </p:txEl>
                                          </p:spTgt>
                                        </p:tgtEl>
                                      </p:cBhvr>
                                    </p:animEffect>
                                    <p:set>
                                      <p:cBhvr>
                                        <p:cTn id="45" dur="1" fill="hold">
                                          <p:stCondLst>
                                            <p:cond delay="499"/>
                                          </p:stCondLst>
                                        </p:cTn>
                                        <p:tgtEl>
                                          <p:spTgt spid="5">
                                            <p:txEl>
                                              <p:pRg st="3" end="3"/>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5">
                                            <p:txEl>
                                              <p:pRg st="4" end="4"/>
                                            </p:txEl>
                                          </p:spTgt>
                                        </p:tgtEl>
                                      </p:cBhvr>
                                    </p:animEffect>
                                    <p:set>
                                      <p:cBhvr>
                                        <p:cTn id="48" dur="1" fill="hold">
                                          <p:stCondLst>
                                            <p:cond delay="499"/>
                                          </p:stCondLst>
                                        </p:cTn>
                                        <p:tgtEl>
                                          <p:spTgt spid="5">
                                            <p:txEl>
                                              <p:pRg st="4" end="4"/>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5">
                                            <p:txEl>
                                              <p:pRg st="5" end="5"/>
                                            </p:txEl>
                                          </p:spTgt>
                                        </p:tgtEl>
                                      </p:cBhvr>
                                    </p:animEffect>
                                    <p:set>
                                      <p:cBhvr>
                                        <p:cTn id="51" dur="1" fill="hold">
                                          <p:stCondLst>
                                            <p:cond delay="499"/>
                                          </p:stCondLst>
                                        </p:cTn>
                                        <p:tgtEl>
                                          <p:spTgt spid="5">
                                            <p:txEl>
                                              <p:pRg st="5" end="5"/>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5">
                                            <p:txEl>
                                              <p:pRg st="6" end="6"/>
                                            </p:txEl>
                                          </p:spTgt>
                                        </p:tgtEl>
                                      </p:cBhvr>
                                    </p:animEffect>
                                    <p:set>
                                      <p:cBhvr>
                                        <p:cTn id="54" dur="1" fill="hold">
                                          <p:stCondLst>
                                            <p:cond delay="499"/>
                                          </p:stCondLst>
                                        </p:cTn>
                                        <p:tgtEl>
                                          <p:spTgt spid="5">
                                            <p:txEl>
                                              <p:pRg st="6" end="6"/>
                                            </p:txEl>
                                          </p:spTgt>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
                                            <p:txEl>
                                              <p:pRg st="8" end="8"/>
                                            </p:txEl>
                                          </p:spTgt>
                                        </p:tgtEl>
                                      </p:cBhvr>
                                    </p:animEffect>
                                    <p:set>
                                      <p:cBhvr>
                                        <p:cTn id="57" dur="1" fill="hold">
                                          <p:stCondLst>
                                            <p:cond delay="499"/>
                                          </p:stCondLst>
                                        </p:cTn>
                                        <p:tgtEl>
                                          <p:spTgt spid="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theme/theme1.xml><?xml version="1.0" encoding="utf-8"?>
<a:theme xmlns:a="http://schemas.openxmlformats.org/drawingml/2006/main" name="1_Blue Rays Segoe Template_TP010286709">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プレゼンテーションのスライドのサンプル (青い光線のデザイン)</Template>
  <TotalTime>500</TotalTime>
  <Words>813</Words>
  <Application>Microsoft Office PowerPoint</Application>
  <PresentationFormat>画面に合わせる (4:3)</PresentationFormat>
  <Paragraphs>136</Paragraphs>
  <Slides>9</Slides>
  <Notes>9</Notes>
  <HiddenSlides>0</HiddenSlides>
  <MMClips>0</MMClips>
  <ScaleCrop>false</ScaleCrop>
  <HeadingPairs>
    <vt:vector size="4" baseType="variant">
      <vt:variant>
        <vt:lpstr>テーマ</vt:lpstr>
      </vt:variant>
      <vt:variant>
        <vt:i4>2</vt:i4>
      </vt:variant>
      <vt:variant>
        <vt:lpstr>スライド タイトル</vt:lpstr>
      </vt:variant>
      <vt:variant>
        <vt:i4>9</vt:i4>
      </vt:variant>
    </vt:vector>
  </HeadingPairs>
  <TitlesOfParts>
    <vt:vector size="11" baseType="lpstr">
      <vt:lpstr>1_Blue Rays Segoe Template_TP010286709</vt:lpstr>
      <vt:lpstr>White with Courier font for code slides</vt:lpstr>
      <vt:lpstr>スルーフィード転造のお話 ～鉛レス硫黄快削鋼編～</vt:lpstr>
      <vt:lpstr>転造とは？</vt:lpstr>
      <vt:lpstr>スルーフィード転造とは？</vt:lpstr>
      <vt:lpstr>快削鋼のスルーフィード転造</vt:lpstr>
      <vt:lpstr>快削鋼のスルーフィード転造</vt:lpstr>
      <vt:lpstr>硫黄快削鋼の転造</vt:lpstr>
      <vt:lpstr>硫黄快削鋼の転造</vt:lpstr>
      <vt:lpstr>硫黄快削鋼の転造</vt:lpstr>
      <vt:lpstr>最後に</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スルーフィード転造</dc:title>
  <dc:creator>小口武</dc:creator>
  <cp:keywords/>
  <cp:lastModifiedBy>1090190</cp:lastModifiedBy>
  <cp:revision>50</cp:revision>
  <dcterms:created xsi:type="dcterms:W3CDTF">2013-09-19T06:27:14Z</dcterms:created>
  <dcterms:modified xsi:type="dcterms:W3CDTF">2016-07-22T07:28:35Z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